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3" r:id="rId7"/>
    <p:sldId id="264" r:id="rId8"/>
    <p:sldId id="261" r:id="rId9"/>
    <p:sldId id="270" r:id="rId10"/>
    <p:sldId id="262" r:id="rId11"/>
    <p:sldId id="265" r:id="rId12"/>
    <p:sldId id="266" r:id="rId13"/>
    <p:sldId id="271" r:id="rId14"/>
    <p:sldId id="267" r:id="rId15"/>
    <p:sldId id="268" r:id="rId16"/>
    <p:sldId id="269" r:id="rId1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14"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Kernaussage: Die Gemeinde arbeitet an Vorsorge, Planung und Einsatzfähigkeit. Das Bild ist ein KI-erzeugtes Symbolbild und zeigt weder Groß-Zimmern noch ein reales Ereignis.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Sprechhinweis: Starkregen unterscheidet sich vom klassischen Flusshochwasser. Für die kommunale Vorsorge sind deshalb Fließwege und Senken besonders wichtig.</a:t>
            </a:r>
          </a:p>
          <a:p>
            <a:endParaRPr/>
          </a:p>
          <a:p>
            <a:r>
              <a:t>Quelle: HLNUG, Starkregenviewer und Fließpfadkarten, https://www.hlnug.de/themen/wasser/starkregen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Öffentlich dokumentierter Stand: Fließpfadkarten lagen 2024 vor. Der Gemeindevorstand beauftragte die Starkregengefahrenkarten und eine Drohnenbefliegung. Interner Projektstand September 2026: GIS-Layer liegen vor und werden fachlich ausgewertet.</a:t>
            </a:r>
          </a:p>
          <a:p>
            <a:endParaRPr/>
          </a:p>
          <a:p>
            <a:r>
              <a:t>Quelle: Gemeinde Groß-Zimmern, Fließpfad- und Starkregenkarten zur Vorbeugung von Schäden, 04.09.2024, https://www.gross-zimmern.de/leben-wohnen/umwelt/naturschutz/fliesspfadkarten-starkregenereignisse/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Sprechhinweis: Eine Gefahrenkarte ist noch kein Bauprogramm. Zuerst werden die modellierten Hotspots im Gelände überprüft. Danach vergleicht die Gemeinde technische, planerische und naturbasierte Lösungen. Die genannten Maßnahmenarten sind Prüfkategorien und noch keine beschlossenen Einzelmaßnahmen.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Ergänzter interner Maßnahmenstand der Gemeinde, September 2026. Der Ansatz verbindet den Wasserrückhalt im Gemeindewald mit der Entwicklung kleiner Gewässer und Gräben, der Renaturierung des Katzengrabens und weiterer Gräben sowie der Sicherung extensiv genutzter Gewässerrandflächen. Gewässernahe Flächen hat die Gemeinde bereits erworben und in extensive Bewirtschaftung überführt. Weitere Maßnahmen sollen den Oberflächenabfluss verlangsamen, Retentionsräume schaffen und die Versickerung verbessern.</a:t>
            </a:r>
          </a:p>
          <a:p>
            <a:endParaRPr/>
          </a:p>
          <a:p>
            <a:r>
              <a:t>Der Wasserverband Gersprenzgebiet nennt als Aufgaben den Ausbau einschließlich naturnahem Rückbau, die Unterhaltung der Verbandsgewässer sowie den Bau und Betrieb geeigneter Hochwasserschutzeinrichtungen. Groß-Zimmern gehört zu den Mitgliedskommunen. Der Retentionsraum Groß-Zimmern ist seit 2000 in Betrieb.</a:t>
            </a:r>
          </a:p>
          <a:p>
            <a:r>
              <a:t>Quellen: Wasserverband Gersprenzgebiet, Der Verband, https://www.wv-muemling-gersprenz.de/g_verband.php</a:t>
            </a:r>
          </a:p>
          <a:p>
            <a:r>
              <a:t>Wasserverband Gersprenzgebiet, Retentionsraum Groß-Zimmern, https://www.wv-muemling-gersprenz.de/g_g-zimmern.php</a:t>
            </a:r>
          </a:p>
          <a:p>
            <a:r>
              <a:t>Gemeinde Groß-Zimmern, Renaturierungsmaßnahmen, https://www.gross-zimmern.de/leben-wohnen/umwelt/naturschutz/renaturierungsmassnahmen/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Karte dokumentiert den kommunalen Flächenbestand. Rot markiert sind kommunale Flächen im Gemeindegebiet. Gewässernahe Flächen hat die Gemeinde bereits erworben und in extensive Bewirtschaftung überführt. Damit bleiben Bereiche für Rückhalt und Versickerung erhalten.</a:t>
            </a:r>
          </a:p>
          <a:p>
            <a:endParaRPr/>
          </a:p>
          <a:p>
            <a:r>
              <a:t>Kartengrundlage: Hessische Verwaltung für Bodenmanagement und Geoinformation, ALKIS, Aktualität 02.08.2026. Kartendarstellung von der Gemeinde bereitgestellt.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 Luftbild zeigt den kommunalen Flächenbestand im Landschaftsraum. Rot markiert sind kommunale Flächen im Gemeindegebiet. Gewässernahe Flächen bewirtschaftet die Gemeinde extensiv, damit Retentions- und Versickerungsfunktionen erhalten bleiben.</a:t>
            </a:r>
          </a:p>
          <a:p>
            <a:endParaRPr/>
          </a:p>
          <a:p>
            <a:r>
              <a:t>Kartengrundlage: Hessische Verwaltung für Bodenmanagement und Geoinformation, ALKIS, Aktualität 02.08.2026. Kartendarstellung von der Gemeinde bereitgestellt.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beiden vom Nutzer bereitgestellten Fotos zeigen eine extensiv bewirtschaftete Auenfläche sowie einen naturnah bewachsenen Gewässerabschnitt. Sie illustrieren die Verbindung von Flächensicherung, extensiver Nutzung und Gewässerentwicklung als Beitrag zu Rückhalt und Versickerung.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63318-41C2-2454-7EFC-AF5BA2F72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041794-431E-ECE0-40FF-23C399257C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BB8102-352A-0E8E-6C94-CC0B34B40D5C}"/>
              </a:ext>
            </a:extLst>
          </p:cNvPr>
          <p:cNvSpPr>
            <a:spLocks noGrp="1"/>
          </p:cNvSpPr>
          <p:nvPr>
            <p:ph type="body" idx="1"/>
          </p:nvPr>
        </p:nvSpPr>
        <p:spPr/>
        <p:txBody>
          <a:bodyPr/>
          <a:lstStyle/>
          <a:p>
            <a:r>
              <a:t>Die beiden vom Nutzer bereitgestellten Fotos zeigen eine extensiv bewirtschaftete Auenfläche sowie einen naturnah bewachsenen Gewässerabschnitt. Sie illustrieren die Verbindung von Flächensicherung, extensiver Nutzung und Gewässerentwicklung als Beitrag zu Rückhalt und Versickerung.</a:t>
            </a:r>
          </a:p>
        </p:txBody>
      </p:sp>
      <p:sp>
        <p:nvSpPr>
          <p:cNvPr id="4" name="Slide Number Placeholder 3">
            <a:extLst>
              <a:ext uri="{FF2B5EF4-FFF2-40B4-BE49-F238E27FC236}">
                <a16:creationId xmlns:a16="http://schemas.microsoft.com/office/drawing/2014/main" id="{B95F7D8B-15C9-4119-D9EC-B4B87541B15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875409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 Luftbild zeigt den Erbsenbach, angrenzende Freiflächen und Flurstücksgrenzen. Es dient als räumliche Grundlage für die weitere Gewässerentwicklung und Flächensicherung.</a:t>
            </a:r>
          </a:p>
          <a:p>
            <a:endParaRPr/>
          </a:p>
          <a:p>
            <a:r>
              <a:t>Quelle: Vom Nutzer bereitgestellte Datei Erbsenbach.pdf, Seite 1. Datengrundlage: Hessische Verwaltung für Bodenmanagement und Geoinformation. Datum 15.09.2026, Maßstab 1:1.000.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Der Lageplan verortet Baumstandorte und begrünte Bereiche in der Frankfurter Straße. Die Folie ordnet das Vorhaben als Beispiel einer regenwasserbewussten Straßenraumgestaltung ein.</a:t>
            </a:r>
          </a:p>
          <a:p>
            <a:endParaRPr/>
          </a:p>
          <a:p>
            <a:r>
              <a:t>Quelle: Vom Nutzer bereitgestellte Datei Frankfurter Straße_Lageplan Straße 1.pdf, Seite 1. Planung: Ingenieurbüro Hampel, Stand 10.07.2024, Maßstab 1:250.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 technische Detail zeigt Querschnitte und die Draufsicht eines Baumstandorts mit Baumsubstrat, Drainage und Wasserspeicherraum.</a:t>
            </a:r>
          </a:p>
          <a:p>
            <a:endParaRPr/>
          </a:p>
          <a:p>
            <a:r>
              <a:t>Quelle: Vom Nutzer bereitgestellte Datei Frankfurter Straße_Baumstandort.pdf, Seite 1. Planung: Ingenieurbüro Hampel, Stand 10.07.2024, Maßstab 1:25.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46152-6875-8B82-80F7-C4E0DFAF0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24430-0841-239D-A819-17AC066F21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99FC41-55CD-BFAE-2F21-45961F27A6AA}"/>
              </a:ext>
            </a:extLst>
          </p:cNvPr>
          <p:cNvSpPr>
            <a:spLocks noGrp="1"/>
          </p:cNvSpPr>
          <p:nvPr>
            <p:ph type="body" idx="1"/>
          </p:nvPr>
        </p:nvSpPr>
        <p:spPr/>
        <p:txBody>
          <a:bodyPr/>
          <a:lstStyle/>
          <a:p>
            <a:r>
              <a:t>Die beiden vom Nutzer bereitgestellten Fotos zeigen eine extensiv bewirtschaftete Auenfläche sowie einen naturnah bewachsenen Gewässerabschnitt. Sie illustrieren die Verbindung von Flächensicherung, extensiver Nutzung und Gewässerentwicklung als Beitrag zu Rückhalt und Versickerung.</a:t>
            </a:r>
          </a:p>
        </p:txBody>
      </p:sp>
      <p:sp>
        <p:nvSpPr>
          <p:cNvPr id="4" name="Slide Number Placeholder 3">
            <a:extLst>
              <a:ext uri="{FF2B5EF4-FFF2-40B4-BE49-F238E27FC236}">
                <a16:creationId xmlns:a16="http://schemas.microsoft.com/office/drawing/2014/main" id="{9D450BBA-549E-899E-6453-121AB475372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017751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Zeichnung zeigt Übersicht und Schnitte eines Pflanzbeets im Rahmen der grundhaften Erneuerung der Kettelerstraße. Die Konstruktion kombiniert Vegetationsboden, Baumsubstrat, Wurzelschutz sowie ein Bewässerungs- und Belüftungssystem.</a:t>
            </a:r>
          </a:p>
          <a:p>
            <a:endParaRPr/>
          </a:p>
          <a:p>
            <a:r>
              <a:t>Quelle: Vom Nutzer bereitgestellte Datei Ketteler.pdf, Seite 1. Zeichnung: Detail 01 Pflanzbeet, Maßstab 1:50.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Darstellung trennt bewusst vorhandene Strukturen von den nächsten Arbeitsschritten. Der Antrag auf ein Klimaanpassungsmanagement befindet sich im Bewilligungsverfahren. Die Arbeitspakete starten nach Bewilligung.</a:t>
            </a:r>
          </a:p>
          <a:p>
            <a:endParaRPr/>
          </a:p>
          <a:p>
            <a:r>
              <a:t>Quellen: Gemeinde Groß-Zimmern, Katastrophenschutz Notfallpläne, https://www.gross-zimmern.de/leben-wohnen/sicherheit-ordnung/freiwillige-feuerwehren/katastrophenschutz-notfallplaene/</a:t>
            </a:r>
          </a:p>
          <a:p>
            <a:r>
              <a:t>Gemeinde Groß-Zimmern, Feuerwehrhaus und Notstromaggregat, https://www.gross-zimmern.de/leben-wohnen/sicherheit-ordnung/freiwillige-feuerwehren/feuerwehrhaus-notstromaggregat/</a:t>
            </a:r>
          </a:p>
          <a:p>
            <a:r>
              <a:t>Interner Projektstand Gemeinde Groß-Zimmern, September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Abschlussformulierung: Die Gemeinde übernimmt ihre Verantwortung für öffentliche Flächen, Infrastruktur, Planung und Gefahrenabwehr. Bei privaten Gebäuden bleibt ergänzend die Eigenvorsorge entscheidend. Die Gemeinde sollte hierzu Karten, Hinweise und Ansprechpartner gut zugänglich machen.</a:t>
            </a:r>
          </a:p>
          <a:p>
            <a:endParaRPr/>
          </a:p>
          <a:p>
            <a:r>
              <a:t>Quelle Warnung: BBK, Warn-App NINA, https://www.bbk.bund.de/DE/Warnung-Vorsorge/Warn-App-NINA/warn-app-nina_node.html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3"/>
          <a:srcRect t="27" b="27"/>
          <a:stretch>
            <a:fillRect/>
          </a:stretch>
        </p:blipFill>
        <p:spPr>
          <a:xfrm>
            <a:off x="73891" y="0"/>
            <a:ext cx="12192000" cy="6858000"/>
          </a:xfrm>
          <a:prstGeom prst="rect">
            <a:avLst/>
          </a:prstGeom>
        </p:spPr>
      </p:pic>
      <p:sp>
        <p:nvSpPr>
          <p:cNvPr id="2" name="Rechteck 1">
            <a:extLst>
              <a:ext uri="{FF2B5EF4-FFF2-40B4-BE49-F238E27FC236}">
                <a16:creationId xmlns:a16="http://schemas.microsoft.com/office/drawing/2014/main" id="{6982CFD4-2C96-4694-8727-978332D34445}"/>
              </a:ext>
            </a:extLst>
          </p:cNvPr>
          <p:cNvSpPr>
            <a:spLocks noGrp="1"/>
          </p:cNvSpPr>
          <p:nvPr/>
        </p:nvSpPr>
        <p:spPr>
          <a:xfrm>
            <a:off x="0" y="0"/>
            <a:ext cx="7524750" cy="6858000"/>
          </a:xfrm>
          <a:prstGeom prst="rect">
            <a:avLst/>
          </a:prstGeom>
          <a:solidFill>
            <a:srgbClr val="0A2334">
              <a:alpha val="82000"/>
            </a:srgbClr>
          </a:solidFill>
          <a:ln w="0">
            <a:noFill/>
            <a:prstDash val="solid"/>
          </a:ln>
        </p:spPr>
      </p:sp>
      <p:sp>
        <p:nvSpPr>
          <p:cNvPr id="3" name="Rechteck 2">
            <a:extLst>
              <a:ext uri="{FF2B5EF4-FFF2-40B4-BE49-F238E27FC236}">
                <a16:creationId xmlns:a16="http://schemas.microsoft.com/office/drawing/2014/main" id="{CF95B4C4-CB40-40D5-8AFD-891DB2E9E22E}"/>
              </a:ext>
            </a:extLst>
          </p:cNvPr>
          <p:cNvSpPr>
            <a:spLocks noGrp="1"/>
          </p:cNvSpPr>
          <p:nvPr/>
        </p:nvSpPr>
        <p:spPr>
          <a:xfrm>
            <a:off x="685800" y="895350"/>
            <a:ext cx="704850" cy="57150"/>
          </a:xfrm>
          <a:prstGeom prst="rect">
            <a:avLst/>
          </a:prstGeom>
          <a:solidFill>
            <a:srgbClr val="5AAFC2"/>
          </a:solidFill>
          <a:ln w="0">
            <a:noFill/>
            <a:prstDash val="solid"/>
          </a:ln>
        </p:spPr>
      </p:sp>
      <p:sp>
        <p:nvSpPr>
          <p:cNvPr id="4" name="Rechteck 3">
            <a:extLst>
              <a:ext uri="{FF2B5EF4-FFF2-40B4-BE49-F238E27FC236}">
                <a16:creationId xmlns:a16="http://schemas.microsoft.com/office/drawing/2014/main" id="{BCAF72BB-1742-4CF5-90EB-11A586B9D3FD}"/>
              </a:ext>
            </a:extLst>
          </p:cNvPr>
          <p:cNvSpPr>
            <a:spLocks noGrp="1"/>
          </p:cNvSpPr>
          <p:nvPr/>
        </p:nvSpPr>
        <p:spPr>
          <a:xfrm>
            <a:off x="685800" y="419100"/>
            <a:ext cx="4953000" cy="304800"/>
          </a:xfrm>
          <a:prstGeom prst="rect">
            <a:avLst/>
          </a:prstGeom>
          <a:noFill/>
          <a:ln w="0">
            <a:noFill/>
            <a:prstDash val="solid"/>
          </a:ln>
        </p:spPr>
        <p:txBody>
          <a:bodyPr wrap="square" lIns="0" tIns="0" rIns="0" bIns="0" anchor="ctr">
            <a:noAutofit/>
          </a:bodyPr>
          <a:lstStyle/>
          <a:p>
            <a:pPr algn="l">
              <a:lnSpc>
                <a:spcPct val="108000"/>
              </a:lnSpc>
              <a:buNone/>
              <a:defRPr sz="1275" b="1" i="0">
                <a:solidFill>
                  <a:srgbClr val="DDEBF0"/>
                </a:solidFill>
                <a:latin typeface="DejaVu Sans"/>
                <a:ea typeface="DejaVu Sans"/>
                <a:cs typeface="DejaVu Sans"/>
              </a:defRPr>
            </a:pPr>
            <a:r>
              <a:rPr sz="1275" b="1" i="0">
                <a:solidFill>
                  <a:srgbClr val="DDEBF0"/>
                </a:solidFill>
                <a:latin typeface="DejaVu Sans"/>
                <a:ea typeface="DejaVu Sans"/>
                <a:cs typeface="DejaVu Sans"/>
              </a:rPr>
              <a:t>GEMEINDE GROSS-ZIMMERN</a:t>
            </a:r>
          </a:p>
        </p:txBody>
      </p:sp>
      <p:sp>
        <p:nvSpPr>
          <p:cNvPr id="5" name="Rechteck 4">
            <a:extLst>
              <a:ext uri="{FF2B5EF4-FFF2-40B4-BE49-F238E27FC236}">
                <a16:creationId xmlns:a16="http://schemas.microsoft.com/office/drawing/2014/main" id="{7C86BA17-F734-4019-98F3-B63B7783BACC}"/>
              </a:ext>
            </a:extLst>
          </p:cNvPr>
          <p:cNvSpPr>
            <a:spLocks noGrp="1"/>
          </p:cNvSpPr>
          <p:nvPr/>
        </p:nvSpPr>
        <p:spPr>
          <a:xfrm>
            <a:off x="685800" y="1276350"/>
            <a:ext cx="6667500" cy="1504950"/>
          </a:xfrm>
          <a:prstGeom prst="rect">
            <a:avLst/>
          </a:prstGeom>
          <a:noFill/>
          <a:ln w="0">
            <a:noFill/>
            <a:prstDash val="solid"/>
          </a:ln>
        </p:spPr>
        <p:txBody>
          <a:bodyPr wrap="square" lIns="0" tIns="0" rIns="0" bIns="0" anchor="t">
            <a:noAutofit/>
          </a:bodyPr>
          <a:lstStyle/>
          <a:p>
            <a:pPr algn="l">
              <a:lnSpc>
                <a:spcPct val="98000"/>
              </a:lnSpc>
              <a:buNone/>
              <a:defRPr sz="4350" b="1" i="0">
                <a:solidFill>
                  <a:srgbClr val="FFFFFF"/>
                </a:solidFill>
                <a:latin typeface="DejaVu Sans"/>
                <a:ea typeface="DejaVu Sans"/>
                <a:cs typeface="DejaVu Sans"/>
              </a:defRPr>
            </a:pPr>
            <a:r>
              <a:rPr sz="4350" b="1" i="0" dirty="0" err="1">
                <a:solidFill>
                  <a:srgbClr val="FFFFFF"/>
                </a:solidFill>
                <a:latin typeface="DejaVu Sans"/>
                <a:ea typeface="DejaVu Sans"/>
                <a:cs typeface="DejaVu Sans"/>
              </a:rPr>
              <a:t>Starkregenvorsorge</a:t>
            </a:r>
            <a:endParaRPr sz="4350" b="1" i="0" dirty="0">
              <a:solidFill>
                <a:srgbClr val="FFFFFF"/>
              </a:solidFill>
              <a:latin typeface="DejaVu Sans"/>
              <a:ea typeface="DejaVu Sans"/>
              <a:cs typeface="DejaVu Sans"/>
            </a:endParaRPr>
          </a:p>
          <a:p>
            <a:pPr algn="l">
              <a:lnSpc>
                <a:spcPct val="98000"/>
              </a:lnSpc>
              <a:buNone/>
              <a:defRPr sz="4350" b="1" i="0">
                <a:solidFill>
                  <a:srgbClr val="FFFFFF"/>
                </a:solidFill>
                <a:latin typeface="DejaVu Sans"/>
                <a:ea typeface="DejaVu Sans"/>
                <a:cs typeface="DejaVu Sans"/>
              </a:defRPr>
            </a:pPr>
            <a:r>
              <a:rPr sz="4350" b="1" i="0" dirty="0">
                <a:solidFill>
                  <a:srgbClr val="FFFFFF"/>
                </a:solidFill>
                <a:latin typeface="DejaVu Sans"/>
                <a:ea typeface="DejaVu Sans"/>
                <a:cs typeface="DejaVu Sans"/>
              </a:rPr>
              <a:t>in Groß-Zimmern</a:t>
            </a:r>
          </a:p>
        </p:txBody>
      </p:sp>
      <p:sp>
        <p:nvSpPr>
          <p:cNvPr id="6" name="Rechteck 5">
            <a:extLst>
              <a:ext uri="{FF2B5EF4-FFF2-40B4-BE49-F238E27FC236}">
                <a16:creationId xmlns:a16="http://schemas.microsoft.com/office/drawing/2014/main" id="{7C6073FC-0A9E-4EE3-BEDC-7BC201FCFC67}"/>
              </a:ext>
            </a:extLst>
          </p:cNvPr>
          <p:cNvSpPr>
            <a:spLocks noGrp="1"/>
          </p:cNvSpPr>
          <p:nvPr/>
        </p:nvSpPr>
        <p:spPr>
          <a:xfrm>
            <a:off x="723900" y="3105150"/>
            <a:ext cx="5334000" cy="457200"/>
          </a:xfrm>
          <a:prstGeom prst="rect">
            <a:avLst/>
          </a:prstGeom>
          <a:noFill/>
          <a:ln w="0">
            <a:noFill/>
            <a:prstDash val="solid"/>
          </a:ln>
        </p:spPr>
        <p:txBody>
          <a:bodyPr wrap="square" lIns="0" tIns="0" rIns="0" bIns="0" anchor="t">
            <a:noAutofit/>
          </a:bodyPr>
          <a:lstStyle/>
          <a:p>
            <a:pPr algn="l">
              <a:lnSpc>
                <a:spcPct val="108000"/>
              </a:lnSpc>
              <a:buNone/>
              <a:defRPr sz="2100" b="0" i="0">
                <a:solidFill>
                  <a:srgbClr val="E8F1F4"/>
                </a:solidFill>
                <a:latin typeface="DejaVu Sans"/>
                <a:ea typeface="DejaVu Sans"/>
                <a:cs typeface="DejaVu Sans"/>
              </a:defRPr>
            </a:pPr>
            <a:r>
              <a:rPr sz="2100" b="0" i="0">
                <a:solidFill>
                  <a:srgbClr val="E8F1F4"/>
                </a:solidFill>
                <a:latin typeface="DejaVu Sans"/>
                <a:ea typeface="DejaVu Sans"/>
                <a:cs typeface="DejaVu Sans"/>
              </a:rPr>
              <a:t>Was unternimmt die Gemeinde?</a:t>
            </a:r>
          </a:p>
        </p:txBody>
      </p:sp>
      <p:sp>
        <p:nvSpPr>
          <p:cNvPr id="7" name="Rechteck 6">
            <a:extLst>
              <a:ext uri="{FF2B5EF4-FFF2-40B4-BE49-F238E27FC236}">
                <a16:creationId xmlns:a16="http://schemas.microsoft.com/office/drawing/2014/main" id="{87B4734B-0E1E-4D11-8EF0-C03682125151}"/>
              </a:ext>
            </a:extLst>
          </p:cNvPr>
          <p:cNvSpPr>
            <a:spLocks noGrp="1"/>
          </p:cNvSpPr>
          <p:nvPr/>
        </p:nvSpPr>
        <p:spPr>
          <a:xfrm>
            <a:off x="723900" y="5219700"/>
            <a:ext cx="3143250" cy="609600"/>
          </a:xfrm>
          <a:prstGeom prst="rect">
            <a:avLst/>
          </a:prstGeom>
          <a:noFill/>
          <a:ln w="0">
            <a:noFill/>
            <a:prstDash val="solid"/>
          </a:ln>
        </p:spPr>
        <p:txBody>
          <a:bodyPr wrap="square" lIns="0" tIns="0" rIns="0" bIns="0" anchor="t">
            <a:noAutofit/>
          </a:bodyPr>
          <a:lstStyle/>
          <a:p>
            <a:pPr algn="l">
              <a:lnSpc>
                <a:spcPct val="115000"/>
              </a:lnSpc>
              <a:buNone/>
              <a:defRPr sz="1425" b="0" i="0">
                <a:solidFill>
                  <a:srgbClr val="D5E3E8"/>
                </a:solidFill>
                <a:latin typeface="DejaVu Sans"/>
                <a:ea typeface="DejaVu Sans"/>
                <a:cs typeface="DejaVu Sans"/>
              </a:defRPr>
            </a:pPr>
            <a:r>
              <a:rPr sz="1425" b="0" i="0">
                <a:solidFill>
                  <a:srgbClr val="D5E3E8"/>
                </a:solidFill>
                <a:latin typeface="DejaVu Sans"/>
                <a:ea typeface="DejaVu Sans"/>
                <a:cs typeface="DejaVu Sans"/>
              </a:rPr>
              <a:t>Bürgerversammlung</a:t>
            </a:r>
          </a:p>
          <a:p>
            <a:pPr algn="l">
              <a:lnSpc>
                <a:spcPct val="115000"/>
              </a:lnSpc>
              <a:buNone/>
              <a:defRPr sz="1425" b="0" i="0">
                <a:solidFill>
                  <a:srgbClr val="D5E3E8"/>
                </a:solidFill>
                <a:latin typeface="DejaVu Sans"/>
                <a:ea typeface="DejaVu Sans"/>
                <a:cs typeface="DejaVu Sans"/>
              </a:defRPr>
            </a:pPr>
            <a:r>
              <a:rPr sz="1425" b="0" i="0">
                <a:solidFill>
                  <a:srgbClr val="D5E3E8"/>
                </a:solidFill>
                <a:latin typeface="DejaVu Sans"/>
                <a:ea typeface="DejaVu Sans"/>
                <a:cs typeface="DejaVu Sans"/>
              </a:rPr>
              <a:t>Stand September 2026</a:t>
            </a:r>
          </a:p>
        </p:txBody>
      </p:sp>
      <p:sp>
        <p:nvSpPr>
          <p:cNvPr id="8" name="Rechteck 7">
            <a:extLst>
              <a:ext uri="{FF2B5EF4-FFF2-40B4-BE49-F238E27FC236}">
                <a16:creationId xmlns:a16="http://schemas.microsoft.com/office/drawing/2014/main" id="{FF1B57E7-497F-4478-8D47-427830DFAF79}"/>
              </a:ext>
            </a:extLst>
          </p:cNvPr>
          <p:cNvSpPr>
            <a:spLocks noGrp="1"/>
          </p:cNvSpPr>
          <p:nvPr/>
        </p:nvSpPr>
        <p:spPr>
          <a:xfrm>
            <a:off x="7077364" y="6686550"/>
            <a:ext cx="1981200" cy="171450"/>
          </a:xfrm>
          <a:prstGeom prst="rect">
            <a:avLst/>
          </a:prstGeom>
          <a:noFill/>
          <a:ln w="0">
            <a:noFill/>
            <a:prstDash val="solid"/>
          </a:ln>
        </p:spPr>
        <p:txBody>
          <a:bodyPr wrap="square" lIns="0" tIns="0" rIns="0" bIns="0" anchor="t">
            <a:noAutofit/>
          </a:bodyPr>
          <a:lstStyle/>
          <a:p>
            <a:pPr algn="r">
              <a:lnSpc>
                <a:spcPct val="108000"/>
              </a:lnSpc>
              <a:buNone/>
              <a:defRPr sz="900" b="0" i="0">
                <a:solidFill>
                  <a:srgbClr val="E8EEF0"/>
                </a:solidFill>
                <a:latin typeface="DejaVu Sans"/>
                <a:ea typeface="DejaVu Sans"/>
                <a:cs typeface="DejaVu Sans"/>
              </a:defRPr>
            </a:pPr>
            <a:r>
              <a:rPr sz="900" b="0" i="0" dirty="0">
                <a:solidFill>
                  <a:srgbClr val="E8EEF0"/>
                </a:solidFill>
                <a:latin typeface="DejaVu Sans"/>
                <a:ea typeface="DejaVu Sans"/>
                <a:cs typeface="DejaVu Sans"/>
              </a:rPr>
              <a:t>KI-</a:t>
            </a:r>
            <a:r>
              <a:rPr sz="900" b="0" i="0" dirty="0" err="1">
                <a:solidFill>
                  <a:srgbClr val="E8EEF0"/>
                </a:solidFill>
                <a:latin typeface="DejaVu Sans"/>
                <a:ea typeface="DejaVu Sans"/>
                <a:cs typeface="DejaVu Sans"/>
              </a:rPr>
              <a:t>generiertes</a:t>
            </a:r>
            <a:r>
              <a:rPr sz="900" b="0" i="0" dirty="0">
                <a:solidFill>
                  <a:srgbClr val="E8EEF0"/>
                </a:solidFill>
                <a:latin typeface="DejaVu Sans"/>
                <a:ea typeface="DejaVu Sans"/>
                <a:cs typeface="DejaVu Sans"/>
              </a:rPr>
              <a:t> </a:t>
            </a:r>
            <a:r>
              <a:rPr sz="900" b="0" i="0" dirty="0" err="1">
                <a:solidFill>
                  <a:srgbClr val="E8EEF0"/>
                </a:solidFill>
                <a:latin typeface="DejaVu Sans"/>
                <a:ea typeface="DejaVu Sans"/>
                <a:cs typeface="DejaVu Sans"/>
              </a:rPr>
              <a:t>Symbolbild</a:t>
            </a:r>
            <a:endParaRPr sz="900" b="0" i="0" dirty="0">
              <a:solidFill>
                <a:srgbClr val="E8EEF0"/>
              </a:solidFill>
              <a:latin typeface="DejaVu Sans"/>
              <a:ea typeface="DejaVu Sans"/>
              <a:cs typeface="DejaVu Sans"/>
            </a:endParaRPr>
          </a:p>
        </p:txBody>
      </p:sp>
    </p:spTree>
    <p:extLst>
      <p:ext uri="{BB962C8B-B14F-4D97-AF65-F5344CB8AC3E}">
        <p14:creationId xmlns:p14="http://schemas.microsoft.com/office/powerpoint/2010/main" val="1402323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5" name="Grafik 14"/>
          <p:cNvPicPr>
            <a:picLocks noChangeAspect="1"/>
          </p:cNvPicPr>
          <p:nvPr/>
        </p:nvPicPr>
        <p:blipFill>
          <a:blip r:embed="rId3"/>
          <a:srcRect t="27" b="27"/>
          <a:stretch>
            <a:fillRect/>
          </a:stretch>
        </p:blipFill>
        <p:spPr>
          <a:xfrm>
            <a:off x="0" y="0"/>
            <a:ext cx="12192000" cy="6858000"/>
          </a:xfrm>
          <a:prstGeom prst="rect">
            <a:avLst/>
          </a:prstGeom>
        </p:spPr>
      </p:pic>
      <p:sp>
        <p:nvSpPr>
          <p:cNvPr id="2" name="slide-title">
            <a:extLst>
              <a:ext uri="{FF2B5EF4-FFF2-40B4-BE49-F238E27FC236}">
                <a16:creationId xmlns:a16="http://schemas.microsoft.com/office/drawing/2014/main" id="{2E5683FC-A66C-4868-95B0-83585356EC4C}"/>
              </a:ext>
            </a:extLst>
          </p:cNvPr>
          <p:cNvSpPr>
            <a:spLocks noGrp="1"/>
          </p:cNvSpPr>
          <p:nvPr/>
        </p:nvSpPr>
        <p:spPr>
          <a:xfrm>
            <a:off x="685800" y="438150"/>
            <a:ext cx="10820400" cy="590550"/>
          </a:xfrm>
          <a:prstGeom prst="rect">
            <a:avLst/>
          </a:prstGeom>
          <a:noFill/>
          <a:ln w="0">
            <a:noFill/>
            <a:prstDash val="solid"/>
          </a:ln>
        </p:spPr>
        <p:txBody>
          <a:bodyPr wrap="square" lIns="0" tIns="0" rIns="0" bIns="0" anchor="ctr">
            <a:noAutofit/>
          </a:bodyPr>
          <a:lstStyle/>
          <a:p>
            <a:pPr algn="l">
              <a:lnSpc>
                <a:spcPct val="108000"/>
              </a:lnSpc>
              <a:buNone/>
              <a:defRPr sz="3225" b="1" i="0">
                <a:solidFill>
                  <a:srgbClr val="162A34"/>
                </a:solidFill>
                <a:latin typeface="DejaVu Sans"/>
                <a:ea typeface="DejaVu Sans"/>
                <a:cs typeface="DejaVu Sans"/>
              </a:defRPr>
            </a:pPr>
            <a:r>
              <a:rPr sz="3225" b="1" i="0">
                <a:solidFill>
                  <a:srgbClr val="162A34"/>
                </a:solidFill>
                <a:latin typeface="DejaVu Sans"/>
                <a:ea typeface="DejaVu Sans"/>
                <a:cs typeface="DejaVu Sans"/>
              </a:rPr>
              <a:t>Besonderheiten von Starkregen</a:t>
            </a:r>
          </a:p>
        </p:txBody>
      </p:sp>
      <p:sp>
        <p:nvSpPr>
          <p:cNvPr id="3" name="Rechteck 2">
            <a:extLst>
              <a:ext uri="{FF2B5EF4-FFF2-40B4-BE49-F238E27FC236}">
                <a16:creationId xmlns:a16="http://schemas.microsoft.com/office/drawing/2014/main" id="{BBAFA150-76F0-429A-9A2F-1B6CCA466B52}"/>
              </a:ext>
            </a:extLst>
          </p:cNvPr>
          <p:cNvSpPr>
            <a:spLocks noGrp="1"/>
          </p:cNvSpPr>
          <p:nvPr/>
        </p:nvSpPr>
        <p:spPr>
          <a:xfrm>
            <a:off x="723900" y="1438275"/>
            <a:ext cx="533400" cy="314325"/>
          </a:xfrm>
          <a:prstGeom prst="rect">
            <a:avLst/>
          </a:prstGeom>
          <a:noFill/>
          <a:ln w="0">
            <a:noFill/>
            <a:prstDash val="solid"/>
          </a:ln>
        </p:spPr>
        <p:txBody>
          <a:bodyPr wrap="square" lIns="0" tIns="0" rIns="0" bIns="0" anchor="t">
            <a:noAutofit/>
          </a:bodyPr>
          <a:lstStyle/>
          <a:p>
            <a:pPr algn="l">
              <a:lnSpc>
                <a:spcPct val="108000"/>
              </a:lnSpc>
              <a:buNone/>
              <a:defRPr sz="1350" b="1" i="0">
                <a:solidFill>
                  <a:srgbClr val="5AAFC2"/>
                </a:solidFill>
                <a:latin typeface="DejaVu Sans"/>
                <a:ea typeface="DejaVu Sans"/>
                <a:cs typeface="DejaVu Sans"/>
              </a:defRPr>
            </a:pPr>
            <a:r>
              <a:rPr sz="1350" b="1" i="0">
                <a:solidFill>
                  <a:srgbClr val="5AAFC2"/>
                </a:solidFill>
                <a:latin typeface="DejaVu Sans"/>
                <a:ea typeface="DejaVu Sans"/>
                <a:cs typeface="DejaVu Sans"/>
              </a:rPr>
              <a:t>01</a:t>
            </a:r>
          </a:p>
        </p:txBody>
      </p:sp>
      <p:sp>
        <p:nvSpPr>
          <p:cNvPr id="4" name="Rechteck 3">
            <a:extLst>
              <a:ext uri="{FF2B5EF4-FFF2-40B4-BE49-F238E27FC236}">
                <a16:creationId xmlns:a16="http://schemas.microsoft.com/office/drawing/2014/main" id="{9D576A3D-1153-45EC-A640-A8CAA47C6927}"/>
              </a:ext>
            </a:extLst>
          </p:cNvPr>
          <p:cNvSpPr>
            <a:spLocks noGrp="1"/>
          </p:cNvSpPr>
          <p:nvPr/>
        </p:nvSpPr>
        <p:spPr>
          <a:xfrm>
            <a:off x="1333500" y="1419225"/>
            <a:ext cx="3333750" cy="333375"/>
          </a:xfrm>
          <a:prstGeom prst="rect">
            <a:avLst/>
          </a:prstGeom>
          <a:noFill/>
          <a:ln w="0">
            <a:noFill/>
            <a:prstDash val="solid"/>
          </a:ln>
        </p:spPr>
        <p:txBody>
          <a:bodyPr wrap="square" lIns="0" tIns="0" rIns="0" bIns="0" anchor="t">
            <a:noAutofit/>
          </a:bodyPr>
          <a:lstStyle/>
          <a:p>
            <a:pPr algn="l">
              <a:lnSpc>
                <a:spcPct val="108000"/>
              </a:lnSpc>
              <a:buNone/>
              <a:defRPr sz="1875" b="1" i="0">
                <a:solidFill>
                  <a:srgbClr val="14364A"/>
                </a:solidFill>
                <a:latin typeface="DejaVu Sans"/>
                <a:ea typeface="DejaVu Sans"/>
                <a:cs typeface="DejaVu Sans"/>
              </a:defRPr>
            </a:pPr>
            <a:r>
              <a:rPr sz="1875" b="1" i="0">
                <a:solidFill>
                  <a:srgbClr val="14364A"/>
                </a:solidFill>
                <a:latin typeface="DejaVu Sans"/>
                <a:ea typeface="DejaVu Sans"/>
                <a:cs typeface="DejaVu Sans"/>
              </a:rPr>
              <a:t>Kurze Vorwarnzeit</a:t>
            </a:r>
          </a:p>
        </p:txBody>
      </p:sp>
      <p:sp>
        <p:nvSpPr>
          <p:cNvPr id="5" name="Rechteck 4">
            <a:extLst>
              <a:ext uri="{FF2B5EF4-FFF2-40B4-BE49-F238E27FC236}">
                <a16:creationId xmlns:a16="http://schemas.microsoft.com/office/drawing/2014/main" id="{C6DE6AC4-32F4-4F6A-B96B-A29810BCA77B}"/>
              </a:ext>
            </a:extLst>
          </p:cNvPr>
          <p:cNvSpPr>
            <a:spLocks noGrp="1"/>
          </p:cNvSpPr>
          <p:nvPr/>
        </p:nvSpPr>
        <p:spPr>
          <a:xfrm>
            <a:off x="1333500" y="1800225"/>
            <a:ext cx="3619500" cy="742950"/>
          </a:xfrm>
          <a:prstGeom prst="rect">
            <a:avLst/>
          </a:prstGeom>
          <a:noFill/>
          <a:ln w="0">
            <a:noFill/>
            <a:prstDash val="solid"/>
          </a:ln>
        </p:spPr>
        <p:txBody>
          <a:bodyPr wrap="square" lIns="0" tIns="0" rIns="0" bIns="0" anchor="t">
            <a:noAutofit/>
          </a:bodyPr>
          <a:lstStyle/>
          <a:p>
            <a:pPr algn="l">
              <a:lnSpc>
                <a:spcPct val="112000"/>
              </a:lnSpc>
              <a:buNone/>
              <a:defRPr sz="1500" b="0" i="0">
                <a:solidFill>
                  <a:srgbClr val="162A34"/>
                </a:solidFill>
                <a:latin typeface="DejaVu Sans"/>
                <a:ea typeface="DejaVu Sans"/>
                <a:cs typeface="DejaVu Sans"/>
              </a:defRPr>
            </a:pPr>
            <a:r>
              <a:rPr sz="1500" b="0" i="0" dirty="0" err="1">
                <a:solidFill>
                  <a:srgbClr val="162A34"/>
                </a:solidFill>
                <a:latin typeface="DejaVu Sans"/>
                <a:ea typeface="DejaVu Sans"/>
                <a:cs typeface="DejaVu Sans"/>
              </a:rPr>
              <a:t>Gewitterzellen</a:t>
            </a:r>
            <a:r>
              <a:rPr sz="1500" b="0" i="0" dirty="0">
                <a:solidFill>
                  <a:srgbClr val="162A34"/>
                </a:solidFill>
                <a:latin typeface="DejaVu Sans"/>
                <a:ea typeface="DejaVu Sans"/>
                <a:cs typeface="DejaVu Sans"/>
              </a:rPr>
              <a:t> </a:t>
            </a:r>
            <a:r>
              <a:rPr sz="1500" b="0" i="0" dirty="0" err="1">
                <a:solidFill>
                  <a:srgbClr val="162A34"/>
                </a:solidFill>
                <a:latin typeface="DejaVu Sans"/>
                <a:ea typeface="DejaVu Sans"/>
                <a:cs typeface="DejaVu Sans"/>
              </a:rPr>
              <a:t>können</a:t>
            </a:r>
            <a:r>
              <a:rPr sz="1500" b="0" i="0" dirty="0">
                <a:solidFill>
                  <a:srgbClr val="162A34"/>
                </a:solidFill>
                <a:latin typeface="DejaVu Sans"/>
                <a:ea typeface="DejaVu Sans"/>
                <a:cs typeface="DejaVu Sans"/>
              </a:rPr>
              <a:t> </a:t>
            </a:r>
            <a:r>
              <a:rPr sz="1500" b="0" i="0" dirty="0" err="1">
                <a:solidFill>
                  <a:srgbClr val="162A34"/>
                </a:solidFill>
                <a:latin typeface="DejaVu Sans"/>
                <a:ea typeface="DejaVu Sans"/>
                <a:cs typeface="DejaVu Sans"/>
              </a:rPr>
              <a:t>sich</a:t>
            </a:r>
            <a:r>
              <a:rPr sz="1500" b="0" i="0" dirty="0">
                <a:solidFill>
                  <a:srgbClr val="162A34"/>
                </a:solidFill>
                <a:latin typeface="DejaVu Sans"/>
                <a:ea typeface="DejaVu Sans"/>
                <a:cs typeface="DejaVu Sans"/>
              </a:rPr>
              <a:t> </a:t>
            </a:r>
            <a:r>
              <a:rPr sz="1500" b="0" i="0" dirty="0" err="1">
                <a:solidFill>
                  <a:srgbClr val="162A34"/>
                </a:solidFill>
                <a:latin typeface="DejaVu Sans"/>
                <a:ea typeface="DejaVu Sans"/>
                <a:cs typeface="DejaVu Sans"/>
              </a:rPr>
              <a:t>kleinräumig</a:t>
            </a:r>
            <a:r>
              <a:rPr sz="1500" b="0" i="0" dirty="0">
                <a:solidFill>
                  <a:srgbClr val="162A34"/>
                </a:solidFill>
                <a:latin typeface="DejaVu Sans"/>
                <a:ea typeface="DejaVu Sans"/>
                <a:cs typeface="DejaVu Sans"/>
              </a:rPr>
              <a:t> </a:t>
            </a:r>
            <a:r>
              <a:rPr sz="1500" b="0" i="0" dirty="0" err="1">
                <a:solidFill>
                  <a:srgbClr val="162A34"/>
                </a:solidFill>
                <a:latin typeface="DejaVu Sans"/>
                <a:ea typeface="DejaVu Sans"/>
                <a:cs typeface="DejaVu Sans"/>
              </a:rPr>
              <a:t>entwickeln</a:t>
            </a:r>
            <a:r>
              <a:rPr sz="1500" b="0" i="0" dirty="0">
                <a:solidFill>
                  <a:srgbClr val="162A34"/>
                </a:solidFill>
                <a:latin typeface="DejaVu Sans"/>
                <a:ea typeface="DejaVu Sans"/>
                <a:cs typeface="DejaVu Sans"/>
              </a:rPr>
              <a:t>. Ort und </a:t>
            </a:r>
            <a:r>
              <a:rPr sz="1500" b="0" i="0" dirty="0" err="1">
                <a:solidFill>
                  <a:srgbClr val="162A34"/>
                </a:solidFill>
                <a:latin typeface="DejaVu Sans"/>
                <a:ea typeface="DejaVu Sans"/>
                <a:cs typeface="DejaVu Sans"/>
              </a:rPr>
              <a:t>Intensität</a:t>
            </a:r>
            <a:r>
              <a:rPr sz="1500" b="0" i="0" dirty="0">
                <a:solidFill>
                  <a:srgbClr val="162A34"/>
                </a:solidFill>
                <a:latin typeface="DejaVu Sans"/>
                <a:ea typeface="DejaVu Sans"/>
                <a:cs typeface="DejaVu Sans"/>
              </a:rPr>
              <a:t> </a:t>
            </a:r>
            <a:r>
              <a:rPr sz="1500" b="0" i="0" dirty="0" err="1">
                <a:solidFill>
                  <a:srgbClr val="162A34"/>
                </a:solidFill>
                <a:latin typeface="DejaVu Sans"/>
                <a:ea typeface="DejaVu Sans"/>
                <a:cs typeface="DejaVu Sans"/>
              </a:rPr>
              <a:t>bleiben</a:t>
            </a:r>
            <a:r>
              <a:rPr sz="1500" b="0" i="0" dirty="0">
                <a:solidFill>
                  <a:srgbClr val="162A34"/>
                </a:solidFill>
                <a:latin typeface="DejaVu Sans"/>
                <a:ea typeface="DejaVu Sans"/>
                <a:cs typeface="DejaVu Sans"/>
              </a:rPr>
              <a:t> </a:t>
            </a:r>
            <a:r>
              <a:rPr sz="1500" b="0" i="0" dirty="0" err="1">
                <a:solidFill>
                  <a:srgbClr val="162A34"/>
                </a:solidFill>
                <a:latin typeface="DejaVu Sans"/>
                <a:ea typeface="DejaVu Sans"/>
                <a:cs typeface="DejaVu Sans"/>
              </a:rPr>
              <a:t>schwer</a:t>
            </a:r>
            <a:r>
              <a:rPr sz="1500" b="0" i="0" dirty="0">
                <a:solidFill>
                  <a:srgbClr val="162A34"/>
                </a:solidFill>
                <a:latin typeface="DejaVu Sans"/>
                <a:ea typeface="DejaVu Sans"/>
                <a:cs typeface="DejaVu Sans"/>
              </a:rPr>
              <a:t> </a:t>
            </a:r>
            <a:r>
              <a:rPr sz="1500" b="0" i="0" dirty="0" err="1">
                <a:solidFill>
                  <a:srgbClr val="162A34"/>
                </a:solidFill>
                <a:latin typeface="DejaVu Sans"/>
                <a:ea typeface="DejaVu Sans"/>
                <a:cs typeface="DejaVu Sans"/>
              </a:rPr>
              <a:t>vorherzusagen</a:t>
            </a:r>
            <a:r>
              <a:rPr sz="1500" b="0" i="0" dirty="0">
                <a:solidFill>
                  <a:srgbClr val="162A34"/>
                </a:solidFill>
                <a:latin typeface="DejaVu Sans"/>
                <a:ea typeface="DejaVu Sans"/>
                <a:cs typeface="DejaVu Sans"/>
              </a:rPr>
              <a:t>.</a:t>
            </a:r>
          </a:p>
        </p:txBody>
      </p:sp>
      <p:sp>
        <p:nvSpPr>
          <p:cNvPr id="6" name="Rechteck 5">
            <a:extLst>
              <a:ext uri="{FF2B5EF4-FFF2-40B4-BE49-F238E27FC236}">
                <a16:creationId xmlns:a16="http://schemas.microsoft.com/office/drawing/2014/main" id="{2A5F04B0-37AF-479A-A0E6-E6A45EB19A70}"/>
              </a:ext>
            </a:extLst>
          </p:cNvPr>
          <p:cNvSpPr>
            <a:spLocks noGrp="1"/>
          </p:cNvSpPr>
          <p:nvPr/>
        </p:nvSpPr>
        <p:spPr>
          <a:xfrm>
            <a:off x="723900" y="2933700"/>
            <a:ext cx="533400" cy="314325"/>
          </a:xfrm>
          <a:prstGeom prst="rect">
            <a:avLst/>
          </a:prstGeom>
          <a:noFill/>
          <a:ln w="0">
            <a:noFill/>
            <a:prstDash val="solid"/>
          </a:ln>
        </p:spPr>
        <p:txBody>
          <a:bodyPr wrap="square" lIns="0" tIns="0" rIns="0" bIns="0" anchor="t">
            <a:noAutofit/>
          </a:bodyPr>
          <a:lstStyle/>
          <a:p>
            <a:pPr algn="l">
              <a:lnSpc>
                <a:spcPct val="108000"/>
              </a:lnSpc>
              <a:buNone/>
              <a:defRPr sz="1350" b="1" i="0">
                <a:solidFill>
                  <a:srgbClr val="5AAFC2"/>
                </a:solidFill>
                <a:latin typeface="DejaVu Sans"/>
                <a:ea typeface="DejaVu Sans"/>
                <a:cs typeface="DejaVu Sans"/>
              </a:defRPr>
            </a:pPr>
            <a:r>
              <a:rPr sz="1350" b="1" i="0">
                <a:solidFill>
                  <a:srgbClr val="5AAFC2"/>
                </a:solidFill>
                <a:latin typeface="DejaVu Sans"/>
                <a:ea typeface="DejaVu Sans"/>
                <a:cs typeface="DejaVu Sans"/>
              </a:rPr>
              <a:t>02</a:t>
            </a:r>
          </a:p>
        </p:txBody>
      </p:sp>
      <p:sp>
        <p:nvSpPr>
          <p:cNvPr id="7" name="Rechteck 6">
            <a:extLst>
              <a:ext uri="{FF2B5EF4-FFF2-40B4-BE49-F238E27FC236}">
                <a16:creationId xmlns:a16="http://schemas.microsoft.com/office/drawing/2014/main" id="{4DD0789C-796F-4A10-B464-DBBFA71F0AE5}"/>
              </a:ext>
            </a:extLst>
          </p:cNvPr>
          <p:cNvSpPr>
            <a:spLocks noGrp="1"/>
          </p:cNvSpPr>
          <p:nvPr/>
        </p:nvSpPr>
        <p:spPr>
          <a:xfrm>
            <a:off x="1333500" y="2914650"/>
            <a:ext cx="3333750" cy="333375"/>
          </a:xfrm>
          <a:prstGeom prst="rect">
            <a:avLst/>
          </a:prstGeom>
          <a:noFill/>
          <a:ln w="0">
            <a:noFill/>
            <a:prstDash val="solid"/>
          </a:ln>
        </p:spPr>
        <p:txBody>
          <a:bodyPr wrap="square" lIns="0" tIns="0" rIns="0" bIns="0" anchor="t">
            <a:noAutofit/>
          </a:bodyPr>
          <a:lstStyle/>
          <a:p>
            <a:pPr algn="l">
              <a:lnSpc>
                <a:spcPct val="108000"/>
              </a:lnSpc>
              <a:buNone/>
              <a:defRPr sz="1875" b="1" i="0">
                <a:solidFill>
                  <a:srgbClr val="14364A"/>
                </a:solidFill>
                <a:latin typeface="DejaVu Sans"/>
                <a:ea typeface="DejaVu Sans"/>
                <a:cs typeface="DejaVu Sans"/>
              </a:defRPr>
            </a:pPr>
            <a:r>
              <a:rPr sz="1875" b="1" i="0" dirty="0" err="1">
                <a:solidFill>
                  <a:srgbClr val="14364A"/>
                </a:solidFill>
                <a:latin typeface="DejaVu Sans"/>
                <a:ea typeface="DejaVu Sans"/>
                <a:cs typeface="DejaVu Sans"/>
              </a:rPr>
              <a:t>Oberflächenabfluss</a:t>
            </a:r>
            <a:endParaRPr sz="1875" b="1" i="0" dirty="0">
              <a:solidFill>
                <a:srgbClr val="14364A"/>
              </a:solidFill>
              <a:latin typeface="DejaVu Sans"/>
              <a:ea typeface="DejaVu Sans"/>
              <a:cs typeface="DejaVu Sans"/>
            </a:endParaRPr>
          </a:p>
        </p:txBody>
      </p:sp>
      <p:sp>
        <p:nvSpPr>
          <p:cNvPr id="8" name="Rechteck 7">
            <a:extLst>
              <a:ext uri="{FF2B5EF4-FFF2-40B4-BE49-F238E27FC236}">
                <a16:creationId xmlns:a16="http://schemas.microsoft.com/office/drawing/2014/main" id="{866F3B45-65BB-4843-AA98-8EA292EFD10C}"/>
              </a:ext>
            </a:extLst>
          </p:cNvPr>
          <p:cNvSpPr>
            <a:spLocks noGrp="1"/>
          </p:cNvSpPr>
          <p:nvPr/>
        </p:nvSpPr>
        <p:spPr>
          <a:xfrm>
            <a:off x="1333500" y="3295650"/>
            <a:ext cx="3619500" cy="742950"/>
          </a:xfrm>
          <a:prstGeom prst="rect">
            <a:avLst/>
          </a:prstGeom>
          <a:noFill/>
          <a:ln w="0">
            <a:noFill/>
            <a:prstDash val="solid"/>
          </a:ln>
        </p:spPr>
        <p:txBody>
          <a:bodyPr wrap="square" lIns="0" tIns="0" rIns="0" bIns="0" anchor="t">
            <a:noAutofit/>
          </a:bodyPr>
          <a:lstStyle/>
          <a:p>
            <a:pPr algn="l">
              <a:lnSpc>
                <a:spcPct val="112000"/>
              </a:lnSpc>
              <a:buNone/>
              <a:defRPr sz="1500" b="0" i="0">
                <a:solidFill>
                  <a:srgbClr val="162A34"/>
                </a:solidFill>
                <a:latin typeface="DejaVu Sans"/>
                <a:ea typeface="DejaVu Sans"/>
                <a:cs typeface="DejaVu Sans"/>
              </a:defRPr>
            </a:pPr>
            <a:r>
              <a:rPr sz="1500" b="0" i="0">
                <a:solidFill>
                  <a:srgbClr val="162A34"/>
                </a:solidFill>
                <a:latin typeface="DejaVu Sans"/>
                <a:ea typeface="DejaVu Sans"/>
                <a:cs typeface="DejaVu Sans"/>
              </a:rPr>
              <a:t>Bei sehr intensivem Regen fließt Wasser über Straßen, Wege und Grundstücke in Richtung tieferer Bereiche.</a:t>
            </a:r>
          </a:p>
        </p:txBody>
      </p:sp>
      <p:sp>
        <p:nvSpPr>
          <p:cNvPr id="9" name="Rechteck 8">
            <a:extLst>
              <a:ext uri="{FF2B5EF4-FFF2-40B4-BE49-F238E27FC236}">
                <a16:creationId xmlns:a16="http://schemas.microsoft.com/office/drawing/2014/main" id="{235B9B69-8C9A-481C-A667-7D6BF15EF813}"/>
              </a:ext>
            </a:extLst>
          </p:cNvPr>
          <p:cNvSpPr>
            <a:spLocks noGrp="1"/>
          </p:cNvSpPr>
          <p:nvPr/>
        </p:nvSpPr>
        <p:spPr>
          <a:xfrm>
            <a:off x="723900" y="4429125"/>
            <a:ext cx="533400" cy="314325"/>
          </a:xfrm>
          <a:prstGeom prst="rect">
            <a:avLst/>
          </a:prstGeom>
          <a:noFill/>
          <a:ln w="0">
            <a:noFill/>
            <a:prstDash val="solid"/>
          </a:ln>
        </p:spPr>
        <p:txBody>
          <a:bodyPr wrap="square" lIns="0" tIns="0" rIns="0" bIns="0" anchor="t">
            <a:noAutofit/>
          </a:bodyPr>
          <a:lstStyle/>
          <a:p>
            <a:pPr algn="l">
              <a:lnSpc>
                <a:spcPct val="108000"/>
              </a:lnSpc>
              <a:buNone/>
              <a:defRPr sz="1350" b="1" i="0">
                <a:solidFill>
                  <a:srgbClr val="5AAFC2"/>
                </a:solidFill>
                <a:latin typeface="DejaVu Sans"/>
                <a:ea typeface="DejaVu Sans"/>
                <a:cs typeface="DejaVu Sans"/>
              </a:defRPr>
            </a:pPr>
            <a:r>
              <a:rPr sz="1350" b="1" i="0">
                <a:solidFill>
                  <a:srgbClr val="5AAFC2"/>
                </a:solidFill>
                <a:latin typeface="DejaVu Sans"/>
                <a:ea typeface="DejaVu Sans"/>
                <a:cs typeface="DejaVu Sans"/>
              </a:rPr>
              <a:t>03</a:t>
            </a:r>
          </a:p>
        </p:txBody>
      </p:sp>
      <p:sp>
        <p:nvSpPr>
          <p:cNvPr id="10" name="Rechteck 9">
            <a:extLst>
              <a:ext uri="{FF2B5EF4-FFF2-40B4-BE49-F238E27FC236}">
                <a16:creationId xmlns:a16="http://schemas.microsoft.com/office/drawing/2014/main" id="{B92E7811-DE45-470C-80A4-4441F1E08A1F}"/>
              </a:ext>
            </a:extLst>
          </p:cNvPr>
          <p:cNvSpPr>
            <a:spLocks noGrp="1"/>
          </p:cNvSpPr>
          <p:nvPr/>
        </p:nvSpPr>
        <p:spPr>
          <a:xfrm>
            <a:off x="1333500" y="4410075"/>
            <a:ext cx="3333750" cy="333375"/>
          </a:xfrm>
          <a:prstGeom prst="rect">
            <a:avLst/>
          </a:prstGeom>
          <a:noFill/>
          <a:ln w="0">
            <a:noFill/>
            <a:prstDash val="solid"/>
          </a:ln>
        </p:spPr>
        <p:txBody>
          <a:bodyPr wrap="square" lIns="0" tIns="0" rIns="0" bIns="0" anchor="t">
            <a:noAutofit/>
          </a:bodyPr>
          <a:lstStyle/>
          <a:p>
            <a:pPr algn="l">
              <a:lnSpc>
                <a:spcPct val="108000"/>
              </a:lnSpc>
              <a:buNone/>
              <a:defRPr sz="1875" b="1" i="0">
                <a:solidFill>
                  <a:srgbClr val="14364A"/>
                </a:solidFill>
                <a:latin typeface="DejaVu Sans"/>
                <a:ea typeface="DejaVu Sans"/>
                <a:cs typeface="DejaVu Sans"/>
              </a:defRPr>
            </a:pPr>
            <a:r>
              <a:rPr sz="1875" b="1" i="0">
                <a:solidFill>
                  <a:srgbClr val="14364A"/>
                </a:solidFill>
                <a:latin typeface="DejaVu Sans"/>
                <a:ea typeface="DejaVu Sans"/>
                <a:cs typeface="DejaVu Sans"/>
              </a:rPr>
              <a:t>Lokale Hotspots</a:t>
            </a:r>
          </a:p>
        </p:txBody>
      </p:sp>
      <p:sp>
        <p:nvSpPr>
          <p:cNvPr id="11" name="Rechteck 10">
            <a:extLst>
              <a:ext uri="{FF2B5EF4-FFF2-40B4-BE49-F238E27FC236}">
                <a16:creationId xmlns:a16="http://schemas.microsoft.com/office/drawing/2014/main" id="{E5FD1893-9DD8-4A36-81F1-C8E96AE429AD}"/>
              </a:ext>
            </a:extLst>
          </p:cNvPr>
          <p:cNvSpPr>
            <a:spLocks noGrp="1"/>
          </p:cNvSpPr>
          <p:nvPr/>
        </p:nvSpPr>
        <p:spPr>
          <a:xfrm>
            <a:off x="1333500" y="4791075"/>
            <a:ext cx="3619500" cy="742950"/>
          </a:xfrm>
          <a:prstGeom prst="rect">
            <a:avLst/>
          </a:prstGeom>
          <a:noFill/>
          <a:ln w="0">
            <a:noFill/>
            <a:prstDash val="solid"/>
          </a:ln>
        </p:spPr>
        <p:txBody>
          <a:bodyPr wrap="square" lIns="0" tIns="0" rIns="0" bIns="0" anchor="t">
            <a:noAutofit/>
          </a:bodyPr>
          <a:lstStyle/>
          <a:p>
            <a:pPr algn="l">
              <a:lnSpc>
                <a:spcPct val="112000"/>
              </a:lnSpc>
              <a:buNone/>
              <a:defRPr sz="1500" b="0" i="0">
                <a:solidFill>
                  <a:srgbClr val="162A34"/>
                </a:solidFill>
                <a:latin typeface="DejaVu Sans"/>
                <a:ea typeface="DejaVu Sans"/>
                <a:cs typeface="DejaVu Sans"/>
              </a:defRPr>
            </a:pPr>
            <a:r>
              <a:rPr sz="1500" b="0" i="0">
                <a:solidFill>
                  <a:srgbClr val="162A34"/>
                </a:solidFill>
                <a:latin typeface="DejaVu Sans"/>
                <a:ea typeface="DejaVu Sans"/>
                <a:cs typeface="DejaVu Sans"/>
              </a:rPr>
              <a:t>Fließwege, Senken und tiefliegende Gebäudeöffnungen bestimmen, wo Schäden entstehen können.</a:t>
            </a:r>
          </a:p>
        </p:txBody>
      </p:sp>
      <p:sp>
        <p:nvSpPr>
          <p:cNvPr id="12" name="Rechteck 11">
            <a:extLst>
              <a:ext uri="{FF2B5EF4-FFF2-40B4-BE49-F238E27FC236}">
                <a16:creationId xmlns:a16="http://schemas.microsoft.com/office/drawing/2014/main" id="{B94FA257-D979-4009-B542-4CCE1CC1379E}"/>
              </a:ext>
            </a:extLst>
          </p:cNvPr>
          <p:cNvSpPr>
            <a:spLocks noGrp="1"/>
          </p:cNvSpPr>
          <p:nvPr/>
        </p:nvSpPr>
        <p:spPr>
          <a:xfrm>
            <a:off x="8524875" y="6419850"/>
            <a:ext cx="2981325" cy="266700"/>
          </a:xfrm>
          <a:prstGeom prst="rect">
            <a:avLst/>
          </a:prstGeom>
          <a:solidFill>
            <a:srgbClr val="FFFFFF">
              <a:alpha val="82000"/>
            </a:srgbClr>
          </a:solidFill>
          <a:ln w="0">
            <a:noFill/>
            <a:prstDash val="solid"/>
          </a:ln>
        </p:spPr>
        <p:txBody>
          <a:bodyPr wrap="square" lIns="76200" tIns="0" rIns="76200" bIns="0" anchor="ctr">
            <a:noAutofit/>
          </a:bodyPr>
          <a:lstStyle/>
          <a:p>
            <a:pPr algn="r">
              <a:lnSpc>
                <a:spcPct val="108000"/>
              </a:lnSpc>
              <a:buNone/>
              <a:defRPr sz="825" b="0" i="0">
                <a:solidFill>
                  <a:srgbClr val="60747E"/>
                </a:solidFill>
                <a:latin typeface="DejaVu Sans"/>
                <a:ea typeface="DejaVu Sans"/>
                <a:cs typeface="DejaVu Sans"/>
              </a:defRPr>
            </a:pPr>
            <a:r>
              <a:rPr sz="825" b="0" i="0">
                <a:solidFill>
                  <a:srgbClr val="60747E"/>
                </a:solidFill>
                <a:latin typeface="DejaVu Sans"/>
                <a:ea typeface="DejaVu Sans"/>
                <a:cs typeface="DejaVu Sans"/>
              </a:rPr>
              <a:t>KI-generierte Darstellung, kein Ortsplan</a:t>
            </a:r>
          </a:p>
        </p:txBody>
      </p:sp>
      <p:sp>
        <p:nvSpPr>
          <p:cNvPr id="13" name="Rechteck 12">
            <a:extLst>
              <a:ext uri="{FF2B5EF4-FFF2-40B4-BE49-F238E27FC236}">
                <a16:creationId xmlns:a16="http://schemas.microsoft.com/office/drawing/2014/main" id="{2733BF71-90AE-4418-9278-88DC392C40E1}"/>
              </a:ext>
            </a:extLst>
          </p:cNvPr>
          <p:cNvSpPr>
            <a:spLocks noGrp="1"/>
          </p:cNvSpPr>
          <p:nvPr/>
        </p:nvSpPr>
        <p:spPr>
          <a:xfrm>
            <a:off x="685800" y="6457950"/>
            <a:ext cx="5905500" cy="190500"/>
          </a:xfrm>
          <a:prstGeom prst="rect">
            <a:avLst/>
          </a:prstGeom>
          <a:noFill/>
          <a:ln w="0">
            <a:noFill/>
            <a:prstDash val="solid"/>
          </a:ln>
        </p:spPr>
        <p:txBody>
          <a:bodyPr wrap="square" lIns="0" tIns="0" rIns="0" bIns="0" anchor="ctr">
            <a:noAutofit/>
          </a:bodyPr>
          <a:lstStyle/>
          <a:p>
            <a:pPr algn="l">
              <a:lnSpc>
                <a:spcPct val="108000"/>
              </a:lnSpc>
              <a:buNone/>
              <a:defRPr sz="975" b="0" i="0">
                <a:solidFill>
                  <a:srgbClr val="60747E"/>
                </a:solidFill>
                <a:latin typeface="DejaVu Sans"/>
                <a:ea typeface="DejaVu Sans"/>
                <a:cs typeface="DejaVu Sans"/>
              </a:defRPr>
            </a:pPr>
            <a:r>
              <a:rPr sz="975" b="0" i="0">
                <a:solidFill>
                  <a:srgbClr val="60747E"/>
                </a:solidFill>
                <a:latin typeface="DejaVu Sans"/>
                <a:ea typeface="DejaVu Sans"/>
                <a:cs typeface="DejaVu Sans"/>
              </a:rPr>
              <a:t>Gemeinde Groß-Zimmern  ·  Starkregenvorsorge</a:t>
            </a:r>
          </a:p>
        </p:txBody>
      </p:sp>
      <p:sp>
        <p:nvSpPr>
          <p:cNvPr id="14" name="Rechteck 13">
            <a:extLst>
              <a:ext uri="{FF2B5EF4-FFF2-40B4-BE49-F238E27FC236}">
                <a16:creationId xmlns:a16="http://schemas.microsoft.com/office/drawing/2014/main" id="{5A46D843-A67F-4265-9FF2-0A2146F74017}"/>
              </a:ext>
            </a:extLst>
          </p:cNvPr>
          <p:cNvSpPr>
            <a:spLocks noGrp="1"/>
          </p:cNvSpPr>
          <p:nvPr/>
        </p:nvSpPr>
        <p:spPr>
          <a:xfrm>
            <a:off x="11049000" y="6457950"/>
            <a:ext cx="457200" cy="190500"/>
          </a:xfrm>
          <a:prstGeom prst="rect">
            <a:avLst/>
          </a:prstGeom>
          <a:noFill/>
          <a:ln w="0">
            <a:noFill/>
            <a:prstDash val="solid"/>
          </a:ln>
        </p:spPr>
        <p:txBody>
          <a:bodyPr wrap="square" lIns="0" tIns="0" rIns="0" bIns="0" anchor="ctr">
            <a:noAutofit/>
          </a:bodyPr>
          <a:lstStyle/>
          <a:p>
            <a:pPr algn="r">
              <a:lnSpc>
                <a:spcPct val="108000"/>
              </a:lnSpc>
              <a:buNone/>
              <a:defRPr sz="975" b="1" i="0">
                <a:solidFill>
                  <a:srgbClr val="60747E"/>
                </a:solidFill>
                <a:latin typeface="DejaVu Sans"/>
                <a:ea typeface="DejaVu Sans"/>
                <a:cs typeface="DejaVu Sans"/>
              </a:defRPr>
            </a:pPr>
            <a:r>
              <a:rPr sz="975" b="1" i="0">
                <a:solidFill>
                  <a:srgbClr val="60747E"/>
                </a:solidFill>
                <a:latin typeface="DejaVu Sans"/>
                <a:ea typeface="DejaVu Sans"/>
                <a:cs typeface="DejaVu Sans"/>
              </a:rPr>
              <a:t>02</a:t>
            </a:r>
          </a:p>
        </p:txBody>
      </p:sp>
    </p:spTree>
    <p:extLst>
      <p:ext uri="{BB962C8B-B14F-4D97-AF65-F5344CB8AC3E}">
        <p14:creationId xmlns:p14="http://schemas.microsoft.com/office/powerpoint/2010/main" val="567146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C2737"/>
        </a:solidFill>
        <a:effectLst/>
      </p:bgPr>
    </p:bg>
    <p:spTree>
      <p:nvGrpSpPr>
        <p:cNvPr id="1" name=""/>
        <p:cNvGrpSpPr/>
        <p:nvPr/>
      </p:nvGrpSpPr>
      <p:grpSpPr>
        <a:xfrm>
          <a:off x="0" y="0"/>
          <a:ext cx="0" cy="0"/>
          <a:chOff x="0" y="0"/>
          <a:chExt cx="0" cy="0"/>
        </a:xfrm>
      </p:grpSpPr>
      <p:sp>
        <p:nvSpPr>
          <p:cNvPr id="24" name="slide-title">
            <a:extLst>
              <a:ext uri="{FF2B5EF4-FFF2-40B4-BE49-F238E27FC236}">
                <a16:creationId xmlns:a16="http://schemas.microsoft.com/office/drawing/2014/main" id="{DF422778-8320-4DE6-9BAF-864BC6CB8600}"/>
              </a:ext>
            </a:extLst>
          </p:cNvPr>
          <p:cNvSpPr>
            <a:spLocks noGrp="1"/>
          </p:cNvSpPr>
          <p:nvPr/>
        </p:nvSpPr>
        <p:spPr>
          <a:xfrm>
            <a:off x="685800" y="438150"/>
            <a:ext cx="10820400" cy="590550"/>
          </a:xfrm>
          <a:prstGeom prst="rect">
            <a:avLst/>
          </a:prstGeom>
          <a:noFill/>
          <a:ln w="0">
            <a:noFill/>
            <a:prstDash val="solid"/>
          </a:ln>
        </p:spPr>
        <p:txBody>
          <a:bodyPr wrap="square" lIns="0" tIns="0" rIns="0" bIns="0" anchor="ctr">
            <a:noAutofit/>
          </a:bodyPr>
          <a:lstStyle/>
          <a:p>
            <a:pPr algn="l">
              <a:lnSpc>
                <a:spcPct val="108000"/>
              </a:lnSpc>
              <a:buNone/>
              <a:defRPr sz="3225" b="1" i="0">
                <a:solidFill>
                  <a:srgbClr val="FFFFFF"/>
                </a:solidFill>
                <a:latin typeface="DejaVu Sans"/>
                <a:ea typeface="DejaVu Sans"/>
                <a:cs typeface="DejaVu Sans"/>
              </a:defRPr>
            </a:pPr>
            <a:r>
              <a:rPr sz="3225" b="1" i="0">
                <a:solidFill>
                  <a:srgbClr val="FFFFFF"/>
                </a:solidFill>
                <a:latin typeface="DejaVu Sans"/>
                <a:ea typeface="DejaVu Sans"/>
                <a:cs typeface="DejaVu Sans"/>
              </a:rPr>
              <a:t>Die fachliche Grundlage</a:t>
            </a:r>
          </a:p>
        </p:txBody>
      </p:sp>
      <p:sp>
        <p:nvSpPr>
          <p:cNvPr id="2" name="Rechteck 1">
            <a:extLst>
              <a:ext uri="{FF2B5EF4-FFF2-40B4-BE49-F238E27FC236}">
                <a16:creationId xmlns:a16="http://schemas.microsoft.com/office/drawing/2014/main" id="{0B523537-56FF-4575-816D-80F42A1944EB}"/>
              </a:ext>
            </a:extLst>
          </p:cNvPr>
          <p:cNvSpPr>
            <a:spLocks noGrp="1"/>
          </p:cNvSpPr>
          <p:nvPr/>
        </p:nvSpPr>
        <p:spPr>
          <a:xfrm>
            <a:off x="685800" y="1057275"/>
            <a:ext cx="8572500" cy="323850"/>
          </a:xfrm>
          <a:prstGeom prst="rect">
            <a:avLst/>
          </a:prstGeom>
          <a:noFill/>
          <a:ln w="0">
            <a:noFill/>
            <a:prstDash val="solid"/>
          </a:ln>
        </p:spPr>
        <p:txBody>
          <a:bodyPr wrap="square" lIns="0" tIns="0" rIns="0" bIns="0" anchor="t">
            <a:noAutofit/>
          </a:bodyPr>
          <a:lstStyle/>
          <a:p>
            <a:pPr algn="l">
              <a:lnSpc>
                <a:spcPct val="108000"/>
              </a:lnSpc>
              <a:buNone/>
              <a:defRPr sz="1650" b="0" i="0">
                <a:solidFill>
                  <a:srgbClr val="CFE0E6"/>
                </a:solidFill>
                <a:latin typeface="DejaVu Sans"/>
                <a:ea typeface="DejaVu Sans"/>
                <a:cs typeface="DejaVu Sans"/>
              </a:defRPr>
            </a:pPr>
            <a:r>
              <a:rPr sz="1650" b="0" i="0">
                <a:solidFill>
                  <a:srgbClr val="CFE0E6"/>
                </a:solidFill>
                <a:latin typeface="DejaVu Sans"/>
                <a:ea typeface="DejaVu Sans"/>
                <a:cs typeface="DejaVu Sans"/>
              </a:rPr>
              <a:t>Die Gemeinde hat die Gefahrenanalyse schrittweise aufgebaut.</a:t>
            </a:r>
          </a:p>
        </p:txBody>
      </p:sp>
      <p:sp>
        <p:nvSpPr>
          <p:cNvPr id="3" name="Rechteck 2">
            <a:extLst>
              <a:ext uri="{FF2B5EF4-FFF2-40B4-BE49-F238E27FC236}">
                <a16:creationId xmlns:a16="http://schemas.microsoft.com/office/drawing/2014/main" id="{3F32D6ED-1BF8-4933-9BB2-998D1588F1A2}"/>
              </a:ext>
            </a:extLst>
          </p:cNvPr>
          <p:cNvSpPr>
            <a:spLocks noGrp="1"/>
          </p:cNvSpPr>
          <p:nvPr/>
        </p:nvSpPr>
        <p:spPr>
          <a:xfrm>
            <a:off x="685800" y="1724025"/>
            <a:ext cx="57150" cy="1104900"/>
          </a:xfrm>
          <a:prstGeom prst="rect">
            <a:avLst/>
          </a:prstGeom>
          <a:solidFill>
            <a:srgbClr val="5AAFC2"/>
          </a:solidFill>
          <a:ln w="0">
            <a:noFill/>
            <a:prstDash val="solid"/>
          </a:ln>
        </p:spPr>
      </p:sp>
      <p:sp>
        <p:nvSpPr>
          <p:cNvPr id="4" name="Rechteck 3">
            <a:extLst>
              <a:ext uri="{FF2B5EF4-FFF2-40B4-BE49-F238E27FC236}">
                <a16:creationId xmlns:a16="http://schemas.microsoft.com/office/drawing/2014/main" id="{5F0D0E3A-0D8A-46BB-9359-E4CBD403DDEF}"/>
              </a:ext>
            </a:extLst>
          </p:cNvPr>
          <p:cNvSpPr>
            <a:spLocks noGrp="1"/>
          </p:cNvSpPr>
          <p:nvPr/>
        </p:nvSpPr>
        <p:spPr>
          <a:xfrm>
            <a:off x="962025" y="1704975"/>
            <a:ext cx="590550" cy="342900"/>
          </a:xfrm>
          <a:prstGeom prst="rect">
            <a:avLst/>
          </a:prstGeom>
          <a:noFill/>
          <a:ln w="0">
            <a:noFill/>
            <a:prstDash val="solid"/>
          </a:ln>
        </p:spPr>
        <p:txBody>
          <a:bodyPr wrap="square" lIns="0" tIns="0" rIns="0" bIns="0" anchor="t">
            <a:noAutofit/>
          </a:bodyPr>
          <a:lstStyle/>
          <a:p>
            <a:pPr algn="l">
              <a:lnSpc>
                <a:spcPct val="108000"/>
              </a:lnSpc>
              <a:buNone/>
              <a:defRPr sz="1425" b="1" i="0">
                <a:solidFill>
                  <a:srgbClr val="5AAFC2"/>
                </a:solidFill>
                <a:latin typeface="DejaVu Sans"/>
                <a:ea typeface="DejaVu Sans"/>
                <a:cs typeface="DejaVu Sans"/>
              </a:defRPr>
            </a:pPr>
            <a:r>
              <a:rPr sz="1425" b="1" i="0">
                <a:solidFill>
                  <a:srgbClr val="5AAFC2"/>
                </a:solidFill>
                <a:latin typeface="DejaVu Sans"/>
                <a:ea typeface="DejaVu Sans"/>
                <a:cs typeface="DejaVu Sans"/>
              </a:rPr>
              <a:t>01</a:t>
            </a:r>
          </a:p>
        </p:txBody>
      </p:sp>
      <p:sp>
        <p:nvSpPr>
          <p:cNvPr id="5" name="Rechteck 4">
            <a:extLst>
              <a:ext uri="{FF2B5EF4-FFF2-40B4-BE49-F238E27FC236}">
                <a16:creationId xmlns:a16="http://schemas.microsoft.com/office/drawing/2014/main" id="{6474DD21-C619-42A8-A88F-9F780ADC3F0B}"/>
              </a:ext>
            </a:extLst>
          </p:cNvPr>
          <p:cNvSpPr>
            <a:spLocks noGrp="1"/>
          </p:cNvSpPr>
          <p:nvPr/>
        </p:nvSpPr>
        <p:spPr>
          <a:xfrm>
            <a:off x="1609725" y="1676400"/>
            <a:ext cx="5810250" cy="381000"/>
          </a:xfrm>
          <a:prstGeom prst="rect">
            <a:avLst/>
          </a:prstGeom>
          <a:noFill/>
          <a:ln w="0">
            <a:noFill/>
            <a:prstDash val="solid"/>
          </a:ln>
        </p:spPr>
        <p:txBody>
          <a:bodyPr wrap="square" lIns="0" tIns="0" rIns="0" bIns="0" anchor="t">
            <a:noAutofit/>
          </a:bodyPr>
          <a:lstStyle/>
          <a:p>
            <a:pPr algn="l">
              <a:lnSpc>
                <a:spcPct val="108000"/>
              </a:lnSpc>
              <a:buNone/>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Fließpfadkarten liegen vor</a:t>
            </a:r>
          </a:p>
        </p:txBody>
      </p:sp>
      <p:sp>
        <p:nvSpPr>
          <p:cNvPr id="6" name="Rechteck 5">
            <a:extLst>
              <a:ext uri="{FF2B5EF4-FFF2-40B4-BE49-F238E27FC236}">
                <a16:creationId xmlns:a16="http://schemas.microsoft.com/office/drawing/2014/main" id="{986FC0E1-5A9E-46BC-A1A2-81F880EACA1D}"/>
              </a:ext>
            </a:extLst>
          </p:cNvPr>
          <p:cNvSpPr>
            <a:spLocks noGrp="1"/>
          </p:cNvSpPr>
          <p:nvPr/>
        </p:nvSpPr>
        <p:spPr>
          <a:xfrm>
            <a:off x="1609725" y="2105025"/>
            <a:ext cx="6858000" cy="723900"/>
          </a:xfrm>
          <a:prstGeom prst="rect">
            <a:avLst/>
          </a:prstGeom>
          <a:noFill/>
          <a:ln w="0">
            <a:noFill/>
            <a:prstDash val="solid"/>
          </a:ln>
        </p:spPr>
        <p:txBody>
          <a:bodyPr wrap="square" lIns="0" tIns="0" rIns="0" bIns="0" anchor="t">
            <a:noAutofit/>
          </a:bodyPr>
          <a:lstStyle/>
          <a:p>
            <a:pPr algn="l">
              <a:lnSpc>
                <a:spcPct val="112000"/>
              </a:lnSpc>
              <a:buNone/>
              <a:defRPr sz="1500" b="0" i="0">
                <a:solidFill>
                  <a:srgbClr val="DCE8EC"/>
                </a:solidFill>
                <a:latin typeface="DejaVu Sans"/>
                <a:ea typeface="DejaVu Sans"/>
                <a:cs typeface="DejaVu Sans"/>
              </a:defRPr>
            </a:pPr>
            <a:r>
              <a:rPr sz="1500" b="0" i="0">
                <a:solidFill>
                  <a:srgbClr val="DCE8EC"/>
                </a:solidFill>
                <a:latin typeface="DejaVu Sans"/>
                <a:ea typeface="DejaVu Sans"/>
                <a:cs typeface="DejaVu Sans"/>
              </a:rPr>
              <a:t>Sie zeigen, auf welchen Wegen Wasser aus dem Außenbereich und innerhalb der Ortslagen abfließen kann.</a:t>
            </a:r>
          </a:p>
        </p:txBody>
      </p:sp>
      <p:sp>
        <p:nvSpPr>
          <p:cNvPr id="7" name="Rechteck 6">
            <a:extLst>
              <a:ext uri="{FF2B5EF4-FFF2-40B4-BE49-F238E27FC236}">
                <a16:creationId xmlns:a16="http://schemas.microsoft.com/office/drawing/2014/main" id="{FE6F4B44-7926-4A78-B132-3590EE8F72F4}"/>
              </a:ext>
            </a:extLst>
          </p:cNvPr>
          <p:cNvSpPr>
            <a:spLocks noGrp="1"/>
          </p:cNvSpPr>
          <p:nvPr/>
        </p:nvSpPr>
        <p:spPr>
          <a:xfrm>
            <a:off x="9286875" y="1847850"/>
            <a:ext cx="2190750" cy="342900"/>
          </a:xfrm>
          <a:prstGeom prst="rect">
            <a:avLst/>
          </a:prstGeom>
          <a:noFill/>
          <a:ln w="0">
            <a:noFill/>
            <a:prstDash val="solid"/>
          </a:ln>
        </p:spPr>
        <p:txBody>
          <a:bodyPr wrap="square" lIns="0" tIns="0" rIns="0" bIns="0" anchor="t">
            <a:noAutofit/>
          </a:bodyPr>
          <a:lstStyle/>
          <a:p>
            <a:pPr algn="r">
              <a:lnSpc>
                <a:spcPct val="108000"/>
              </a:lnSpc>
              <a:buNone/>
              <a:defRPr sz="1275" b="1" i="0">
                <a:solidFill>
                  <a:srgbClr val="5AAFC2"/>
                </a:solidFill>
                <a:latin typeface="DejaVu Sans"/>
                <a:ea typeface="DejaVu Sans"/>
                <a:cs typeface="DejaVu Sans"/>
              </a:defRPr>
            </a:pPr>
            <a:r>
              <a:rPr sz="1275" b="1" i="0">
                <a:solidFill>
                  <a:srgbClr val="5AAFC2"/>
                </a:solidFill>
                <a:latin typeface="DejaVu Sans"/>
                <a:ea typeface="DejaVu Sans"/>
                <a:cs typeface="DejaVu Sans"/>
              </a:rPr>
              <a:t>VORHANDEN</a:t>
            </a:r>
          </a:p>
        </p:txBody>
      </p:sp>
      <p:sp>
        <p:nvSpPr>
          <p:cNvPr id="8" name="Rechteck 7">
            <a:extLst>
              <a:ext uri="{FF2B5EF4-FFF2-40B4-BE49-F238E27FC236}">
                <a16:creationId xmlns:a16="http://schemas.microsoft.com/office/drawing/2014/main" id="{4BCBDABA-422B-4F37-8A3F-2D837A4C68E4}"/>
              </a:ext>
            </a:extLst>
          </p:cNvPr>
          <p:cNvSpPr>
            <a:spLocks noGrp="1"/>
          </p:cNvSpPr>
          <p:nvPr/>
        </p:nvSpPr>
        <p:spPr>
          <a:xfrm>
            <a:off x="962025" y="3000375"/>
            <a:ext cx="10515600" cy="14288"/>
          </a:xfrm>
          <a:prstGeom prst="rect">
            <a:avLst/>
          </a:prstGeom>
          <a:solidFill>
            <a:srgbClr val="47606C"/>
          </a:solidFill>
          <a:ln w="0">
            <a:noFill/>
            <a:prstDash val="solid"/>
          </a:ln>
        </p:spPr>
      </p:sp>
      <p:sp>
        <p:nvSpPr>
          <p:cNvPr id="9" name="Rechteck 8">
            <a:extLst>
              <a:ext uri="{FF2B5EF4-FFF2-40B4-BE49-F238E27FC236}">
                <a16:creationId xmlns:a16="http://schemas.microsoft.com/office/drawing/2014/main" id="{76D24992-5DBF-4932-A336-E12B8F867F22}"/>
              </a:ext>
            </a:extLst>
          </p:cNvPr>
          <p:cNvSpPr>
            <a:spLocks noGrp="1"/>
          </p:cNvSpPr>
          <p:nvPr/>
        </p:nvSpPr>
        <p:spPr>
          <a:xfrm>
            <a:off x="685800" y="3181350"/>
            <a:ext cx="57150" cy="1104900"/>
          </a:xfrm>
          <a:prstGeom prst="rect">
            <a:avLst/>
          </a:prstGeom>
          <a:solidFill>
            <a:srgbClr val="D9933A"/>
          </a:solidFill>
          <a:ln w="0">
            <a:noFill/>
            <a:prstDash val="solid"/>
          </a:ln>
        </p:spPr>
      </p:sp>
      <p:sp>
        <p:nvSpPr>
          <p:cNvPr id="10" name="Rechteck 9">
            <a:extLst>
              <a:ext uri="{FF2B5EF4-FFF2-40B4-BE49-F238E27FC236}">
                <a16:creationId xmlns:a16="http://schemas.microsoft.com/office/drawing/2014/main" id="{DA27F7AF-45F2-46FD-8C4D-C213971B9A4A}"/>
              </a:ext>
            </a:extLst>
          </p:cNvPr>
          <p:cNvSpPr>
            <a:spLocks noGrp="1"/>
          </p:cNvSpPr>
          <p:nvPr/>
        </p:nvSpPr>
        <p:spPr>
          <a:xfrm>
            <a:off x="962025" y="3162300"/>
            <a:ext cx="590550" cy="342900"/>
          </a:xfrm>
          <a:prstGeom prst="rect">
            <a:avLst/>
          </a:prstGeom>
          <a:noFill/>
          <a:ln w="0">
            <a:noFill/>
            <a:prstDash val="solid"/>
          </a:ln>
        </p:spPr>
        <p:txBody>
          <a:bodyPr wrap="square" lIns="0" tIns="0" rIns="0" bIns="0" anchor="t">
            <a:noAutofit/>
          </a:bodyPr>
          <a:lstStyle/>
          <a:p>
            <a:pPr algn="l">
              <a:lnSpc>
                <a:spcPct val="108000"/>
              </a:lnSpc>
              <a:buNone/>
              <a:defRPr sz="1425" b="1" i="0">
                <a:solidFill>
                  <a:srgbClr val="D9933A"/>
                </a:solidFill>
                <a:latin typeface="DejaVu Sans"/>
                <a:ea typeface="DejaVu Sans"/>
                <a:cs typeface="DejaVu Sans"/>
              </a:defRPr>
            </a:pPr>
            <a:r>
              <a:rPr sz="1425" b="1" i="0">
                <a:solidFill>
                  <a:srgbClr val="D9933A"/>
                </a:solidFill>
                <a:latin typeface="DejaVu Sans"/>
                <a:ea typeface="DejaVu Sans"/>
                <a:cs typeface="DejaVu Sans"/>
              </a:rPr>
              <a:t>02</a:t>
            </a:r>
          </a:p>
        </p:txBody>
      </p:sp>
      <p:sp>
        <p:nvSpPr>
          <p:cNvPr id="11" name="Rechteck 10">
            <a:extLst>
              <a:ext uri="{FF2B5EF4-FFF2-40B4-BE49-F238E27FC236}">
                <a16:creationId xmlns:a16="http://schemas.microsoft.com/office/drawing/2014/main" id="{0EE23DD4-0FB3-4A1D-AED1-60411077F2B7}"/>
              </a:ext>
            </a:extLst>
          </p:cNvPr>
          <p:cNvSpPr>
            <a:spLocks noGrp="1"/>
          </p:cNvSpPr>
          <p:nvPr/>
        </p:nvSpPr>
        <p:spPr>
          <a:xfrm>
            <a:off x="1609725" y="3133725"/>
            <a:ext cx="5810250" cy="381000"/>
          </a:xfrm>
          <a:prstGeom prst="rect">
            <a:avLst/>
          </a:prstGeom>
          <a:noFill/>
          <a:ln w="0">
            <a:noFill/>
            <a:prstDash val="solid"/>
          </a:ln>
        </p:spPr>
        <p:txBody>
          <a:bodyPr wrap="square" lIns="0" tIns="0" rIns="0" bIns="0" anchor="t">
            <a:noAutofit/>
          </a:bodyPr>
          <a:lstStyle/>
          <a:p>
            <a:pPr algn="l">
              <a:lnSpc>
                <a:spcPct val="108000"/>
              </a:lnSpc>
              <a:buNone/>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Detailkarten und GIS-Daten</a:t>
            </a:r>
          </a:p>
        </p:txBody>
      </p:sp>
      <p:sp>
        <p:nvSpPr>
          <p:cNvPr id="12" name="Rechteck 11">
            <a:extLst>
              <a:ext uri="{FF2B5EF4-FFF2-40B4-BE49-F238E27FC236}">
                <a16:creationId xmlns:a16="http://schemas.microsoft.com/office/drawing/2014/main" id="{73D60904-8D09-40D6-AF84-7FA592554391}"/>
              </a:ext>
            </a:extLst>
          </p:cNvPr>
          <p:cNvSpPr>
            <a:spLocks noGrp="1"/>
          </p:cNvSpPr>
          <p:nvPr/>
        </p:nvSpPr>
        <p:spPr>
          <a:xfrm>
            <a:off x="1609725" y="3562350"/>
            <a:ext cx="6858000" cy="723900"/>
          </a:xfrm>
          <a:prstGeom prst="rect">
            <a:avLst/>
          </a:prstGeom>
          <a:noFill/>
          <a:ln w="0">
            <a:noFill/>
            <a:prstDash val="solid"/>
          </a:ln>
        </p:spPr>
        <p:txBody>
          <a:bodyPr wrap="square" lIns="0" tIns="0" rIns="0" bIns="0" anchor="t">
            <a:noAutofit/>
          </a:bodyPr>
          <a:lstStyle/>
          <a:p>
            <a:pPr algn="l">
              <a:lnSpc>
                <a:spcPct val="112000"/>
              </a:lnSpc>
              <a:buNone/>
              <a:defRPr sz="1500" b="0" i="0">
                <a:solidFill>
                  <a:srgbClr val="DCE8EC"/>
                </a:solidFill>
                <a:latin typeface="DejaVu Sans"/>
                <a:ea typeface="DejaVu Sans"/>
                <a:cs typeface="DejaVu Sans"/>
              </a:defRPr>
            </a:pPr>
            <a:r>
              <a:rPr sz="1500" b="0" i="0">
                <a:solidFill>
                  <a:srgbClr val="DCE8EC"/>
                </a:solidFill>
                <a:latin typeface="DejaVu Sans"/>
                <a:ea typeface="DejaVu Sans"/>
                <a:cs typeface="DejaVu Sans"/>
              </a:rPr>
              <a:t>Die beauftragten Starkregengefahrenkarten ergänzen Fließwege um Senken und mögliche Wassertiefen. Die Ergebnisse stehen der Verwaltung als GIS-Grundlage zur Verfügung.</a:t>
            </a:r>
          </a:p>
        </p:txBody>
      </p:sp>
      <p:sp>
        <p:nvSpPr>
          <p:cNvPr id="13" name="Rechteck 12">
            <a:extLst>
              <a:ext uri="{FF2B5EF4-FFF2-40B4-BE49-F238E27FC236}">
                <a16:creationId xmlns:a16="http://schemas.microsoft.com/office/drawing/2014/main" id="{6DE550E3-B449-42EC-9A36-9D2B7E8061E7}"/>
              </a:ext>
            </a:extLst>
          </p:cNvPr>
          <p:cNvSpPr>
            <a:spLocks noGrp="1"/>
          </p:cNvSpPr>
          <p:nvPr/>
        </p:nvSpPr>
        <p:spPr>
          <a:xfrm>
            <a:off x="9286875" y="3305175"/>
            <a:ext cx="2190750" cy="342900"/>
          </a:xfrm>
          <a:prstGeom prst="rect">
            <a:avLst/>
          </a:prstGeom>
          <a:noFill/>
          <a:ln w="0">
            <a:noFill/>
            <a:prstDash val="solid"/>
          </a:ln>
        </p:spPr>
        <p:txBody>
          <a:bodyPr wrap="square" lIns="0" tIns="0" rIns="0" bIns="0" anchor="t">
            <a:noAutofit/>
          </a:bodyPr>
          <a:lstStyle/>
          <a:p>
            <a:pPr algn="r">
              <a:lnSpc>
                <a:spcPct val="108000"/>
              </a:lnSpc>
              <a:buNone/>
              <a:defRPr sz="1275" b="1" i="0">
                <a:solidFill>
                  <a:srgbClr val="D9933A"/>
                </a:solidFill>
                <a:latin typeface="DejaVu Sans"/>
                <a:ea typeface="DejaVu Sans"/>
                <a:cs typeface="DejaVu Sans"/>
              </a:defRPr>
            </a:pPr>
            <a:r>
              <a:rPr sz="1275" b="1" i="0">
                <a:solidFill>
                  <a:srgbClr val="D9933A"/>
                </a:solidFill>
                <a:latin typeface="DejaVu Sans"/>
                <a:ea typeface="DejaVu Sans"/>
                <a:cs typeface="DejaVu Sans"/>
              </a:rPr>
              <a:t>AUSWERTUNG</a:t>
            </a:r>
          </a:p>
        </p:txBody>
      </p:sp>
      <p:sp>
        <p:nvSpPr>
          <p:cNvPr id="14" name="Rechteck 13">
            <a:extLst>
              <a:ext uri="{FF2B5EF4-FFF2-40B4-BE49-F238E27FC236}">
                <a16:creationId xmlns:a16="http://schemas.microsoft.com/office/drawing/2014/main" id="{6EB3753E-BE16-48B7-AA3A-817250F1A078}"/>
              </a:ext>
            </a:extLst>
          </p:cNvPr>
          <p:cNvSpPr>
            <a:spLocks noGrp="1"/>
          </p:cNvSpPr>
          <p:nvPr/>
        </p:nvSpPr>
        <p:spPr>
          <a:xfrm>
            <a:off x="962025" y="4457700"/>
            <a:ext cx="10515600" cy="14288"/>
          </a:xfrm>
          <a:prstGeom prst="rect">
            <a:avLst/>
          </a:prstGeom>
          <a:solidFill>
            <a:srgbClr val="47606C"/>
          </a:solidFill>
          <a:ln w="0">
            <a:noFill/>
            <a:prstDash val="solid"/>
          </a:ln>
        </p:spPr>
      </p:sp>
      <p:sp>
        <p:nvSpPr>
          <p:cNvPr id="15" name="Rechteck 14">
            <a:extLst>
              <a:ext uri="{FF2B5EF4-FFF2-40B4-BE49-F238E27FC236}">
                <a16:creationId xmlns:a16="http://schemas.microsoft.com/office/drawing/2014/main" id="{D38A2D04-3DDB-4A4D-A277-305328A70E4C}"/>
              </a:ext>
            </a:extLst>
          </p:cNvPr>
          <p:cNvSpPr>
            <a:spLocks noGrp="1"/>
          </p:cNvSpPr>
          <p:nvPr/>
        </p:nvSpPr>
        <p:spPr>
          <a:xfrm>
            <a:off x="685800" y="4638675"/>
            <a:ext cx="57150" cy="1104900"/>
          </a:xfrm>
          <a:prstGeom prst="rect">
            <a:avLst/>
          </a:prstGeom>
          <a:solidFill>
            <a:srgbClr val="718D62"/>
          </a:solidFill>
          <a:ln w="0">
            <a:noFill/>
            <a:prstDash val="solid"/>
          </a:ln>
        </p:spPr>
      </p:sp>
      <p:sp>
        <p:nvSpPr>
          <p:cNvPr id="16" name="Rechteck 15">
            <a:extLst>
              <a:ext uri="{FF2B5EF4-FFF2-40B4-BE49-F238E27FC236}">
                <a16:creationId xmlns:a16="http://schemas.microsoft.com/office/drawing/2014/main" id="{8544D41B-8CD5-4CE9-8BCC-EA7A58530CA0}"/>
              </a:ext>
            </a:extLst>
          </p:cNvPr>
          <p:cNvSpPr>
            <a:spLocks noGrp="1"/>
          </p:cNvSpPr>
          <p:nvPr/>
        </p:nvSpPr>
        <p:spPr>
          <a:xfrm>
            <a:off x="962025" y="4619625"/>
            <a:ext cx="590550" cy="342900"/>
          </a:xfrm>
          <a:prstGeom prst="rect">
            <a:avLst/>
          </a:prstGeom>
          <a:noFill/>
          <a:ln w="0">
            <a:noFill/>
            <a:prstDash val="solid"/>
          </a:ln>
        </p:spPr>
        <p:txBody>
          <a:bodyPr wrap="square" lIns="0" tIns="0" rIns="0" bIns="0" anchor="t">
            <a:noAutofit/>
          </a:bodyPr>
          <a:lstStyle/>
          <a:p>
            <a:pPr algn="l">
              <a:lnSpc>
                <a:spcPct val="108000"/>
              </a:lnSpc>
              <a:buNone/>
              <a:defRPr sz="1425" b="1" i="0">
                <a:solidFill>
                  <a:srgbClr val="718D62"/>
                </a:solidFill>
                <a:latin typeface="DejaVu Sans"/>
                <a:ea typeface="DejaVu Sans"/>
                <a:cs typeface="DejaVu Sans"/>
              </a:defRPr>
            </a:pPr>
            <a:r>
              <a:rPr sz="1425" b="1" i="0">
                <a:solidFill>
                  <a:srgbClr val="718D62"/>
                </a:solidFill>
                <a:latin typeface="DejaVu Sans"/>
                <a:ea typeface="DejaVu Sans"/>
                <a:cs typeface="DejaVu Sans"/>
              </a:rPr>
              <a:t>03</a:t>
            </a:r>
          </a:p>
        </p:txBody>
      </p:sp>
      <p:sp>
        <p:nvSpPr>
          <p:cNvPr id="17" name="Rechteck 16">
            <a:extLst>
              <a:ext uri="{FF2B5EF4-FFF2-40B4-BE49-F238E27FC236}">
                <a16:creationId xmlns:a16="http://schemas.microsoft.com/office/drawing/2014/main" id="{432F6449-945F-4A87-8A7D-3EC70CA39029}"/>
              </a:ext>
            </a:extLst>
          </p:cNvPr>
          <p:cNvSpPr>
            <a:spLocks noGrp="1"/>
          </p:cNvSpPr>
          <p:nvPr/>
        </p:nvSpPr>
        <p:spPr>
          <a:xfrm>
            <a:off x="1609725" y="4591050"/>
            <a:ext cx="5810250" cy="381000"/>
          </a:xfrm>
          <a:prstGeom prst="rect">
            <a:avLst/>
          </a:prstGeom>
          <a:noFill/>
          <a:ln w="0">
            <a:noFill/>
            <a:prstDash val="solid"/>
          </a:ln>
        </p:spPr>
        <p:txBody>
          <a:bodyPr wrap="square" lIns="0" tIns="0" rIns="0" bIns="0" anchor="t">
            <a:noAutofit/>
          </a:bodyPr>
          <a:lstStyle/>
          <a:p>
            <a:pPr algn="l">
              <a:lnSpc>
                <a:spcPct val="108000"/>
              </a:lnSpc>
              <a:buNone/>
              <a:defRPr sz="2100" b="1" i="0">
                <a:solidFill>
                  <a:srgbClr val="FFFFFF"/>
                </a:solidFill>
                <a:latin typeface="DejaVu Sans"/>
                <a:ea typeface="DejaVu Sans"/>
                <a:cs typeface="DejaVu Sans"/>
              </a:defRPr>
            </a:pPr>
            <a:r>
              <a:rPr sz="2100" b="1" i="0">
                <a:solidFill>
                  <a:srgbClr val="FFFFFF"/>
                </a:solidFill>
                <a:latin typeface="DejaVu Sans"/>
                <a:ea typeface="DejaVu Sans"/>
                <a:cs typeface="DejaVu Sans"/>
              </a:rPr>
              <a:t>Drohnenbefliegung ergänzt die Daten</a:t>
            </a:r>
          </a:p>
        </p:txBody>
      </p:sp>
      <p:sp>
        <p:nvSpPr>
          <p:cNvPr id="18" name="Rechteck 17">
            <a:extLst>
              <a:ext uri="{FF2B5EF4-FFF2-40B4-BE49-F238E27FC236}">
                <a16:creationId xmlns:a16="http://schemas.microsoft.com/office/drawing/2014/main" id="{45E7CCF6-72AC-48CE-9606-5567A2D33C69}"/>
              </a:ext>
            </a:extLst>
          </p:cNvPr>
          <p:cNvSpPr>
            <a:spLocks noGrp="1"/>
          </p:cNvSpPr>
          <p:nvPr/>
        </p:nvSpPr>
        <p:spPr>
          <a:xfrm>
            <a:off x="1609725" y="5019675"/>
            <a:ext cx="6858000" cy="723900"/>
          </a:xfrm>
          <a:prstGeom prst="rect">
            <a:avLst/>
          </a:prstGeom>
          <a:noFill/>
          <a:ln w="0">
            <a:noFill/>
            <a:prstDash val="solid"/>
          </a:ln>
        </p:spPr>
        <p:txBody>
          <a:bodyPr wrap="square" lIns="0" tIns="0" rIns="0" bIns="0" anchor="t">
            <a:noAutofit/>
          </a:bodyPr>
          <a:lstStyle/>
          <a:p>
            <a:pPr algn="l">
              <a:lnSpc>
                <a:spcPct val="112000"/>
              </a:lnSpc>
              <a:buNone/>
              <a:defRPr sz="1500" b="0" i="0">
                <a:solidFill>
                  <a:srgbClr val="DCE8EC"/>
                </a:solidFill>
                <a:latin typeface="DejaVu Sans"/>
                <a:ea typeface="DejaVu Sans"/>
                <a:cs typeface="DejaVu Sans"/>
              </a:defRPr>
            </a:pPr>
            <a:r>
              <a:rPr sz="1500" b="0" i="0">
                <a:solidFill>
                  <a:srgbClr val="DCE8EC"/>
                </a:solidFill>
                <a:latin typeface="DejaVu Sans"/>
                <a:ea typeface="DejaVu Sans"/>
                <a:cs typeface="DejaVu Sans"/>
              </a:rPr>
              <a:t>Die Befliegung in Groß- und Klein-Zimmern verbessert die Geländedaten und unterstützt eine genauere Bewertung einzelner Gefahrenstellen.</a:t>
            </a:r>
          </a:p>
        </p:txBody>
      </p:sp>
      <p:sp>
        <p:nvSpPr>
          <p:cNvPr id="19" name="Rechteck 18">
            <a:extLst>
              <a:ext uri="{FF2B5EF4-FFF2-40B4-BE49-F238E27FC236}">
                <a16:creationId xmlns:a16="http://schemas.microsoft.com/office/drawing/2014/main" id="{A4FCF08C-FBD5-470E-B380-6757771238ED}"/>
              </a:ext>
            </a:extLst>
          </p:cNvPr>
          <p:cNvSpPr>
            <a:spLocks noGrp="1"/>
          </p:cNvSpPr>
          <p:nvPr/>
        </p:nvSpPr>
        <p:spPr>
          <a:xfrm>
            <a:off x="9286875" y="4762500"/>
            <a:ext cx="2190750" cy="342900"/>
          </a:xfrm>
          <a:prstGeom prst="rect">
            <a:avLst/>
          </a:prstGeom>
          <a:noFill/>
          <a:ln w="0">
            <a:noFill/>
            <a:prstDash val="solid"/>
          </a:ln>
        </p:spPr>
        <p:txBody>
          <a:bodyPr wrap="square" lIns="0" tIns="0" rIns="0" bIns="0" anchor="t">
            <a:noAutofit/>
          </a:bodyPr>
          <a:lstStyle/>
          <a:p>
            <a:pPr algn="r">
              <a:lnSpc>
                <a:spcPct val="108000"/>
              </a:lnSpc>
              <a:buNone/>
              <a:defRPr sz="1275" b="1" i="0">
                <a:solidFill>
                  <a:srgbClr val="718D62"/>
                </a:solidFill>
                <a:latin typeface="DejaVu Sans"/>
                <a:ea typeface="DejaVu Sans"/>
                <a:cs typeface="DejaVu Sans"/>
              </a:defRPr>
            </a:pPr>
            <a:r>
              <a:rPr sz="1275" b="1" i="0">
                <a:solidFill>
                  <a:srgbClr val="718D62"/>
                </a:solidFill>
                <a:latin typeface="DejaVu Sans"/>
                <a:ea typeface="DejaVu Sans"/>
                <a:cs typeface="DejaVu Sans"/>
              </a:rPr>
              <a:t>ERFOLGT</a:t>
            </a:r>
          </a:p>
        </p:txBody>
      </p:sp>
      <p:sp>
        <p:nvSpPr>
          <p:cNvPr id="20" name="Rechteck 19">
            <a:extLst>
              <a:ext uri="{FF2B5EF4-FFF2-40B4-BE49-F238E27FC236}">
                <a16:creationId xmlns:a16="http://schemas.microsoft.com/office/drawing/2014/main" id="{7E5F4948-E91F-4B35-AFA4-ECFBBF17DD74}"/>
              </a:ext>
            </a:extLst>
          </p:cNvPr>
          <p:cNvSpPr>
            <a:spLocks noGrp="1"/>
          </p:cNvSpPr>
          <p:nvPr/>
        </p:nvSpPr>
        <p:spPr>
          <a:xfrm>
            <a:off x="685800" y="5943600"/>
            <a:ext cx="10820400" cy="19050"/>
          </a:xfrm>
          <a:prstGeom prst="rect">
            <a:avLst/>
          </a:prstGeom>
          <a:solidFill>
            <a:srgbClr val="5AAFC2"/>
          </a:solidFill>
          <a:ln w="0">
            <a:noFill/>
            <a:prstDash val="solid"/>
          </a:ln>
        </p:spPr>
      </p:sp>
      <p:sp>
        <p:nvSpPr>
          <p:cNvPr id="21" name="Rechteck 20">
            <a:extLst>
              <a:ext uri="{FF2B5EF4-FFF2-40B4-BE49-F238E27FC236}">
                <a16:creationId xmlns:a16="http://schemas.microsoft.com/office/drawing/2014/main" id="{BF216BCA-010B-4191-A1A0-20A79C612D52}"/>
              </a:ext>
            </a:extLst>
          </p:cNvPr>
          <p:cNvSpPr>
            <a:spLocks noGrp="1"/>
          </p:cNvSpPr>
          <p:nvPr/>
        </p:nvSpPr>
        <p:spPr>
          <a:xfrm>
            <a:off x="685800" y="6076950"/>
            <a:ext cx="10287000" cy="266700"/>
          </a:xfrm>
          <a:prstGeom prst="rect">
            <a:avLst/>
          </a:prstGeom>
          <a:noFill/>
          <a:ln w="0">
            <a:noFill/>
            <a:prstDash val="solid"/>
          </a:ln>
        </p:spPr>
        <p:txBody>
          <a:bodyPr wrap="square" lIns="0" tIns="0" rIns="0" bIns="0" anchor="t">
            <a:noAutofit/>
          </a:bodyPr>
          <a:lstStyle/>
          <a:p>
            <a:pPr algn="l">
              <a:lnSpc>
                <a:spcPct val="108000"/>
              </a:lnSpc>
              <a:buNone/>
              <a:defRPr sz="1425" b="1" i="0">
                <a:solidFill>
                  <a:srgbClr val="E9F4F7"/>
                </a:solidFill>
                <a:latin typeface="DejaVu Sans"/>
                <a:ea typeface="DejaVu Sans"/>
                <a:cs typeface="DejaVu Sans"/>
              </a:defRPr>
            </a:pPr>
            <a:r>
              <a:rPr sz="1425" b="1" i="0">
                <a:solidFill>
                  <a:srgbClr val="E9F4F7"/>
                </a:solidFill>
                <a:latin typeface="DejaVu Sans"/>
                <a:ea typeface="DejaVu Sans"/>
                <a:cs typeface="DejaVu Sans"/>
              </a:rPr>
              <a:t>Karten zeigen potenzielle Gefahren. Vor einer Maßnahme folgt immer die Prüfung vor Ort.</a:t>
            </a:r>
          </a:p>
        </p:txBody>
      </p:sp>
      <p:sp>
        <p:nvSpPr>
          <p:cNvPr id="22" name="Rechteck 21">
            <a:extLst>
              <a:ext uri="{FF2B5EF4-FFF2-40B4-BE49-F238E27FC236}">
                <a16:creationId xmlns:a16="http://schemas.microsoft.com/office/drawing/2014/main" id="{EB656756-CD54-418C-9A31-2975C7BEDD44}"/>
              </a:ext>
            </a:extLst>
          </p:cNvPr>
          <p:cNvSpPr>
            <a:spLocks noGrp="1"/>
          </p:cNvSpPr>
          <p:nvPr/>
        </p:nvSpPr>
        <p:spPr>
          <a:xfrm>
            <a:off x="685800" y="6457950"/>
            <a:ext cx="5905500" cy="190500"/>
          </a:xfrm>
          <a:prstGeom prst="rect">
            <a:avLst/>
          </a:prstGeom>
          <a:noFill/>
          <a:ln w="0">
            <a:noFill/>
            <a:prstDash val="solid"/>
          </a:ln>
        </p:spPr>
        <p:txBody>
          <a:bodyPr wrap="square" lIns="0" tIns="0" rIns="0" bIns="0" anchor="ctr">
            <a:noAutofit/>
          </a:bodyPr>
          <a:lstStyle/>
          <a:p>
            <a:pPr algn="l">
              <a:lnSpc>
                <a:spcPct val="108000"/>
              </a:lnSpc>
              <a:buNone/>
              <a:defRPr sz="975" b="0" i="0">
                <a:solidFill>
                  <a:srgbClr val="C9D9DF"/>
                </a:solidFill>
                <a:latin typeface="DejaVu Sans"/>
                <a:ea typeface="DejaVu Sans"/>
                <a:cs typeface="DejaVu Sans"/>
              </a:defRPr>
            </a:pPr>
            <a:r>
              <a:rPr sz="975" b="0" i="0">
                <a:solidFill>
                  <a:srgbClr val="C9D9DF"/>
                </a:solidFill>
                <a:latin typeface="DejaVu Sans"/>
                <a:ea typeface="DejaVu Sans"/>
                <a:cs typeface="DejaVu Sans"/>
              </a:rPr>
              <a:t>Gemeinde Groß-Zimmern  ·  Starkregenvorsorge</a:t>
            </a:r>
          </a:p>
        </p:txBody>
      </p:sp>
      <p:sp>
        <p:nvSpPr>
          <p:cNvPr id="23" name="Rechteck 22">
            <a:extLst>
              <a:ext uri="{FF2B5EF4-FFF2-40B4-BE49-F238E27FC236}">
                <a16:creationId xmlns:a16="http://schemas.microsoft.com/office/drawing/2014/main" id="{AC7A59C6-C4D3-498B-BB85-CFC303197717}"/>
              </a:ext>
            </a:extLst>
          </p:cNvPr>
          <p:cNvSpPr>
            <a:spLocks noGrp="1"/>
          </p:cNvSpPr>
          <p:nvPr/>
        </p:nvSpPr>
        <p:spPr>
          <a:xfrm>
            <a:off x="11049000" y="6457950"/>
            <a:ext cx="457200" cy="190500"/>
          </a:xfrm>
          <a:prstGeom prst="rect">
            <a:avLst/>
          </a:prstGeom>
          <a:noFill/>
          <a:ln w="0">
            <a:noFill/>
            <a:prstDash val="solid"/>
          </a:ln>
        </p:spPr>
        <p:txBody>
          <a:bodyPr wrap="square" lIns="0" tIns="0" rIns="0" bIns="0" anchor="ctr">
            <a:noAutofit/>
          </a:bodyPr>
          <a:lstStyle/>
          <a:p>
            <a:pPr algn="r">
              <a:lnSpc>
                <a:spcPct val="108000"/>
              </a:lnSpc>
              <a:buNone/>
              <a:defRPr sz="975" b="1" i="0">
                <a:solidFill>
                  <a:srgbClr val="C9D9DF"/>
                </a:solidFill>
                <a:latin typeface="DejaVu Sans"/>
                <a:ea typeface="DejaVu Sans"/>
                <a:cs typeface="DejaVu Sans"/>
              </a:defRPr>
            </a:pPr>
            <a:r>
              <a:rPr sz="975" b="1" i="0">
                <a:solidFill>
                  <a:srgbClr val="C9D9DF"/>
                </a:solidFill>
                <a:latin typeface="DejaVu Sans"/>
                <a:ea typeface="DejaVu Sans"/>
                <a:cs typeface="DejaVu Sans"/>
              </a:rPr>
              <a:t>03</a:t>
            </a:r>
          </a:p>
        </p:txBody>
      </p:sp>
    </p:spTree>
    <p:extLst>
      <p:ext uri="{BB962C8B-B14F-4D97-AF65-F5344CB8AC3E}">
        <p14:creationId xmlns:p14="http://schemas.microsoft.com/office/powerpoint/2010/main" val="757744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2EFE7"/>
        </a:solidFill>
        <a:effectLst/>
      </p:bgPr>
    </p:bg>
    <p:spTree>
      <p:nvGrpSpPr>
        <p:cNvPr id="1" name=""/>
        <p:cNvGrpSpPr/>
        <p:nvPr/>
      </p:nvGrpSpPr>
      <p:grpSpPr>
        <a:xfrm>
          <a:off x="0" y="0"/>
          <a:ext cx="0" cy="0"/>
          <a:chOff x="0" y="0"/>
          <a:chExt cx="0" cy="0"/>
        </a:xfrm>
      </p:grpSpPr>
      <p:sp>
        <p:nvSpPr>
          <p:cNvPr id="20" name="slide-title">
            <a:extLst>
              <a:ext uri="{FF2B5EF4-FFF2-40B4-BE49-F238E27FC236}">
                <a16:creationId xmlns:a16="http://schemas.microsoft.com/office/drawing/2014/main" id="{AD63440E-2F27-4C57-8B9D-2CBA73B54588}"/>
              </a:ext>
            </a:extLst>
          </p:cNvPr>
          <p:cNvSpPr>
            <a:spLocks noGrp="1"/>
          </p:cNvSpPr>
          <p:nvPr/>
        </p:nvSpPr>
        <p:spPr>
          <a:xfrm>
            <a:off x="685800" y="438150"/>
            <a:ext cx="10820400" cy="590550"/>
          </a:xfrm>
          <a:prstGeom prst="rect">
            <a:avLst/>
          </a:prstGeom>
          <a:noFill/>
          <a:ln w="0">
            <a:noFill/>
            <a:prstDash val="solid"/>
          </a:ln>
        </p:spPr>
        <p:txBody>
          <a:bodyPr wrap="square" lIns="0" tIns="0" rIns="0" bIns="0" anchor="ctr">
            <a:noAutofit/>
          </a:bodyPr>
          <a:lstStyle/>
          <a:p>
            <a:pPr algn="l">
              <a:lnSpc>
                <a:spcPct val="108000"/>
              </a:lnSpc>
              <a:buNone/>
              <a:defRPr sz="3225" b="1" i="0">
                <a:solidFill>
                  <a:srgbClr val="162A34"/>
                </a:solidFill>
                <a:latin typeface="DejaVu Sans"/>
                <a:ea typeface="DejaVu Sans"/>
                <a:cs typeface="DejaVu Sans"/>
              </a:defRPr>
            </a:pPr>
            <a:r>
              <a:rPr sz="3225" b="1" i="0">
                <a:solidFill>
                  <a:srgbClr val="162A34"/>
                </a:solidFill>
                <a:latin typeface="DejaVu Sans"/>
                <a:ea typeface="DejaVu Sans"/>
                <a:cs typeface="DejaVu Sans"/>
              </a:rPr>
              <a:t>Gefahrenkarte und Maßnahmenprogramm</a:t>
            </a:r>
          </a:p>
        </p:txBody>
      </p:sp>
      <p:sp>
        <p:nvSpPr>
          <p:cNvPr id="2" name="Rechteck 1">
            <a:extLst>
              <a:ext uri="{FF2B5EF4-FFF2-40B4-BE49-F238E27FC236}">
                <a16:creationId xmlns:a16="http://schemas.microsoft.com/office/drawing/2014/main" id="{E999EE20-13B0-4BE3-9A36-A57508EE03CA}"/>
              </a:ext>
            </a:extLst>
          </p:cNvPr>
          <p:cNvSpPr>
            <a:spLocks noGrp="1"/>
          </p:cNvSpPr>
          <p:nvPr/>
        </p:nvSpPr>
        <p:spPr>
          <a:xfrm>
            <a:off x="685800" y="1047750"/>
            <a:ext cx="10096500" cy="323850"/>
          </a:xfrm>
          <a:prstGeom prst="rect">
            <a:avLst/>
          </a:prstGeom>
          <a:noFill/>
          <a:ln w="0">
            <a:noFill/>
            <a:prstDash val="solid"/>
          </a:ln>
        </p:spPr>
        <p:txBody>
          <a:bodyPr wrap="square" lIns="0" tIns="0" rIns="0" bIns="0" anchor="t">
            <a:noAutofit/>
          </a:bodyPr>
          <a:lstStyle/>
          <a:p>
            <a:pPr algn="l">
              <a:lnSpc>
                <a:spcPct val="108000"/>
              </a:lnSpc>
              <a:buNone/>
              <a:defRPr sz="1650" b="0" i="0">
                <a:solidFill>
                  <a:srgbClr val="60747E"/>
                </a:solidFill>
                <a:latin typeface="DejaVu Sans"/>
                <a:ea typeface="DejaVu Sans"/>
                <a:cs typeface="DejaVu Sans"/>
              </a:defRPr>
            </a:pPr>
            <a:r>
              <a:rPr sz="1650" b="0" i="0">
                <a:solidFill>
                  <a:srgbClr val="60747E"/>
                </a:solidFill>
                <a:latin typeface="DejaVu Sans"/>
                <a:ea typeface="DejaVu Sans"/>
                <a:cs typeface="DejaVu Sans"/>
              </a:rPr>
              <a:t>Die Karten helfen der Gemeinde, Untersuchungen und Investitionen nach Risiko zu priorisieren.</a:t>
            </a:r>
          </a:p>
        </p:txBody>
      </p:sp>
      <p:sp>
        <p:nvSpPr>
          <p:cNvPr id="3" name="Rechteck 2">
            <a:extLst>
              <a:ext uri="{FF2B5EF4-FFF2-40B4-BE49-F238E27FC236}">
                <a16:creationId xmlns:a16="http://schemas.microsoft.com/office/drawing/2014/main" id="{930D1C67-B945-46F1-9A19-71DB05EE1952}"/>
              </a:ext>
            </a:extLst>
          </p:cNvPr>
          <p:cNvSpPr>
            <a:spLocks noGrp="1"/>
          </p:cNvSpPr>
          <p:nvPr/>
        </p:nvSpPr>
        <p:spPr>
          <a:xfrm>
            <a:off x="1409700" y="2305050"/>
            <a:ext cx="9029700" cy="38100"/>
          </a:xfrm>
          <a:prstGeom prst="rect">
            <a:avLst/>
          </a:prstGeom>
          <a:solidFill>
            <a:srgbClr val="B8C8CE"/>
          </a:solidFill>
          <a:ln w="0">
            <a:noFill/>
            <a:prstDash val="solid"/>
          </a:ln>
        </p:spPr>
      </p:sp>
      <p:sp>
        <p:nvSpPr>
          <p:cNvPr id="4" name="stage-1">
            <a:extLst>
              <a:ext uri="{FF2B5EF4-FFF2-40B4-BE49-F238E27FC236}">
                <a16:creationId xmlns:a16="http://schemas.microsoft.com/office/drawing/2014/main" id="{344F1815-08B5-458B-BA24-C7405CE1A7C4}"/>
              </a:ext>
            </a:extLst>
          </p:cNvPr>
          <p:cNvSpPr>
            <a:spLocks noGrp="1"/>
          </p:cNvSpPr>
          <p:nvPr/>
        </p:nvSpPr>
        <p:spPr>
          <a:xfrm>
            <a:off x="1076325" y="1914525"/>
            <a:ext cx="800100" cy="800100"/>
          </a:xfrm>
          <a:prstGeom prst="ellipse">
            <a:avLst/>
          </a:prstGeom>
          <a:solidFill>
            <a:srgbClr val="2E6F8D"/>
          </a:solidFill>
          <a:ln w="0">
            <a:noFill/>
            <a:prstDash val="solid"/>
          </a:ln>
        </p:spPr>
        <p:txBody>
          <a:bodyPr lIns="0" tIns="0" rIns="0" bIns="0" anchor="ctr">
            <a:noAutofit/>
          </a:bodyPr>
          <a:lstStyle/>
          <a:p>
            <a:pPr algn="ctr">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1</a:t>
            </a:r>
          </a:p>
        </p:txBody>
      </p:sp>
      <p:sp>
        <p:nvSpPr>
          <p:cNvPr id="5" name="Rechteck 4">
            <a:extLst>
              <a:ext uri="{FF2B5EF4-FFF2-40B4-BE49-F238E27FC236}">
                <a16:creationId xmlns:a16="http://schemas.microsoft.com/office/drawing/2014/main" id="{16A1F901-627A-4AA8-BB9F-FF2B46CD2D27}"/>
              </a:ext>
            </a:extLst>
          </p:cNvPr>
          <p:cNvSpPr>
            <a:spLocks noGrp="1"/>
          </p:cNvSpPr>
          <p:nvPr/>
        </p:nvSpPr>
        <p:spPr>
          <a:xfrm>
            <a:off x="342900" y="3009900"/>
            <a:ext cx="2266950" cy="704850"/>
          </a:xfrm>
          <a:prstGeom prst="rect">
            <a:avLst/>
          </a:prstGeom>
          <a:noFill/>
          <a:ln w="0">
            <a:noFill/>
            <a:prstDash val="solid"/>
          </a:ln>
        </p:spPr>
        <p:txBody>
          <a:bodyPr wrap="square" lIns="0" tIns="0" rIns="0" bIns="0" anchor="t">
            <a:noAutofit/>
          </a:bodyPr>
          <a:lstStyle/>
          <a:p>
            <a:pPr algn="ctr">
              <a:lnSpc>
                <a:spcPct val="100000"/>
              </a:lnSpc>
              <a:buNone/>
              <a:defRPr sz="1875" b="1" i="0">
                <a:solidFill>
                  <a:srgbClr val="14364A"/>
                </a:solidFill>
                <a:latin typeface="DejaVu Sans"/>
                <a:ea typeface="DejaVu Sans"/>
                <a:cs typeface="DejaVu Sans"/>
              </a:defRPr>
            </a:pPr>
            <a:r>
              <a:rPr sz="1875" b="1" i="0">
                <a:solidFill>
                  <a:srgbClr val="14364A"/>
                </a:solidFill>
                <a:latin typeface="DejaVu Sans"/>
                <a:ea typeface="DejaVu Sans"/>
                <a:cs typeface="DejaVu Sans"/>
              </a:rPr>
              <a:t>Hotspots</a:t>
            </a:r>
          </a:p>
          <a:p>
            <a:pPr algn="ctr">
              <a:lnSpc>
                <a:spcPct val="100000"/>
              </a:lnSpc>
              <a:buNone/>
              <a:defRPr sz="1875" b="1" i="0">
                <a:solidFill>
                  <a:srgbClr val="14364A"/>
                </a:solidFill>
                <a:latin typeface="DejaVu Sans"/>
                <a:ea typeface="DejaVu Sans"/>
                <a:cs typeface="DejaVu Sans"/>
              </a:defRPr>
            </a:pPr>
            <a:r>
              <a:rPr sz="1875" b="1" i="0">
                <a:solidFill>
                  <a:srgbClr val="14364A"/>
                </a:solidFill>
                <a:latin typeface="DejaVu Sans"/>
                <a:ea typeface="DejaVu Sans"/>
                <a:cs typeface="DejaVu Sans"/>
              </a:rPr>
              <a:t>bestätigen</a:t>
            </a:r>
          </a:p>
        </p:txBody>
      </p:sp>
      <p:sp>
        <p:nvSpPr>
          <p:cNvPr id="6" name="Rechteck 5">
            <a:extLst>
              <a:ext uri="{FF2B5EF4-FFF2-40B4-BE49-F238E27FC236}">
                <a16:creationId xmlns:a16="http://schemas.microsoft.com/office/drawing/2014/main" id="{CE1A104F-9173-4FF8-8C65-A65E5915DE0D}"/>
              </a:ext>
            </a:extLst>
          </p:cNvPr>
          <p:cNvSpPr>
            <a:spLocks noGrp="1"/>
          </p:cNvSpPr>
          <p:nvPr/>
        </p:nvSpPr>
        <p:spPr>
          <a:xfrm>
            <a:off x="314325" y="3895725"/>
            <a:ext cx="2324100" cy="1200150"/>
          </a:xfrm>
          <a:prstGeom prst="rect">
            <a:avLst/>
          </a:prstGeom>
          <a:noFill/>
          <a:ln w="0">
            <a:noFill/>
            <a:prstDash val="solid"/>
          </a:ln>
        </p:spPr>
        <p:txBody>
          <a:bodyPr wrap="square" lIns="0" tIns="0" rIns="0" bIns="0" anchor="t">
            <a:noAutofit/>
          </a:bodyPr>
          <a:lstStyle/>
          <a:p>
            <a:pPr algn="ctr">
              <a:lnSpc>
                <a:spcPct val="115000"/>
              </a:lnSpc>
              <a:buNone/>
              <a:defRPr sz="1350" b="0" i="0">
                <a:solidFill>
                  <a:srgbClr val="162A34"/>
                </a:solidFill>
                <a:latin typeface="DejaVu Sans"/>
                <a:ea typeface="DejaVu Sans"/>
                <a:cs typeface="DejaVu Sans"/>
              </a:defRPr>
            </a:pPr>
            <a:r>
              <a:rPr sz="1350" b="0" i="0">
                <a:solidFill>
                  <a:srgbClr val="162A34"/>
                </a:solidFill>
                <a:latin typeface="DejaVu Sans"/>
                <a:ea typeface="DejaVu Sans"/>
                <a:cs typeface="DejaVu Sans"/>
              </a:rPr>
              <a:t>Ortstermine, Gelände, Entwässerung und bekannte Schadensfälle zusammenführen</a:t>
            </a:r>
          </a:p>
        </p:txBody>
      </p:sp>
      <p:sp>
        <p:nvSpPr>
          <p:cNvPr id="7" name="stage-2">
            <a:extLst>
              <a:ext uri="{FF2B5EF4-FFF2-40B4-BE49-F238E27FC236}">
                <a16:creationId xmlns:a16="http://schemas.microsoft.com/office/drawing/2014/main" id="{B738925F-3DD4-4626-B9AB-D52609D9EE38}"/>
              </a:ext>
            </a:extLst>
          </p:cNvPr>
          <p:cNvSpPr>
            <a:spLocks noGrp="1"/>
          </p:cNvSpPr>
          <p:nvPr/>
        </p:nvSpPr>
        <p:spPr>
          <a:xfrm>
            <a:off x="3838575" y="1914525"/>
            <a:ext cx="800100" cy="800100"/>
          </a:xfrm>
          <a:prstGeom prst="ellipse">
            <a:avLst/>
          </a:prstGeom>
          <a:solidFill>
            <a:srgbClr val="2E6F8D"/>
          </a:solidFill>
          <a:ln w="0">
            <a:noFill/>
            <a:prstDash val="solid"/>
          </a:ln>
        </p:spPr>
        <p:txBody>
          <a:bodyPr lIns="0" tIns="0" rIns="0" bIns="0" anchor="ctr">
            <a:noAutofit/>
          </a:bodyPr>
          <a:lstStyle/>
          <a:p>
            <a:pPr algn="ctr">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2</a:t>
            </a:r>
          </a:p>
        </p:txBody>
      </p:sp>
      <p:sp>
        <p:nvSpPr>
          <p:cNvPr id="8" name="Rechteck 7">
            <a:extLst>
              <a:ext uri="{FF2B5EF4-FFF2-40B4-BE49-F238E27FC236}">
                <a16:creationId xmlns:a16="http://schemas.microsoft.com/office/drawing/2014/main" id="{F47477C5-F4A3-423D-A2F3-13FBC58356B1}"/>
              </a:ext>
            </a:extLst>
          </p:cNvPr>
          <p:cNvSpPr>
            <a:spLocks noGrp="1"/>
          </p:cNvSpPr>
          <p:nvPr/>
        </p:nvSpPr>
        <p:spPr>
          <a:xfrm>
            <a:off x="3105150" y="3009900"/>
            <a:ext cx="2266950" cy="704850"/>
          </a:xfrm>
          <a:prstGeom prst="rect">
            <a:avLst/>
          </a:prstGeom>
          <a:noFill/>
          <a:ln w="0">
            <a:noFill/>
            <a:prstDash val="solid"/>
          </a:ln>
        </p:spPr>
        <p:txBody>
          <a:bodyPr wrap="square" lIns="0" tIns="0" rIns="0" bIns="0" anchor="t">
            <a:noAutofit/>
          </a:bodyPr>
          <a:lstStyle/>
          <a:p>
            <a:pPr algn="ctr">
              <a:lnSpc>
                <a:spcPct val="100000"/>
              </a:lnSpc>
              <a:buNone/>
              <a:defRPr sz="1875" b="1" i="0">
                <a:solidFill>
                  <a:srgbClr val="14364A"/>
                </a:solidFill>
                <a:latin typeface="DejaVu Sans"/>
                <a:ea typeface="DejaVu Sans"/>
                <a:cs typeface="DejaVu Sans"/>
              </a:defRPr>
            </a:pPr>
            <a:r>
              <a:rPr sz="1875" b="1" i="0">
                <a:solidFill>
                  <a:srgbClr val="14364A"/>
                </a:solidFill>
                <a:latin typeface="DejaVu Sans"/>
                <a:ea typeface="DejaVu Sans"/>
                <a:cs typeface="DejaVu Sans"/>
              </a:rPr>
              <a:t>Kritische Infrastruktur</a:t>
            </a:r>
          </a:p>
          <a:p>
            <a:pPr algn="ctr">
              <a:lnSpc>
                <a:spcPct val="100000"/>
              </a:lnSpc>
              <a:buNone/>
              <a:defRPr sz="1875" b="1" i="0">
                <a:solidFill>
                  <a:srgbClr val="14364A"/>
                </a:solidFill>
                <a:latin typeface="DejaVu Sans"/>
                <a:ea typeface="DejaVu Sans"/>
                <a:cs typeface="DejaVu Sans"/>
              </a:defRPr>
            </a:pPr>
            <a:r>
              <a:rPr sz="1875" b="1" i="0">
                <a:solidFill>
                  <a:srgbClr val="14364A"/>
                </a:solidFill>
                <a:latin typeface="DejaVu Sans"/>
                <a:ea typeface="DejaVu Sans"/>
                <a:cs typeface="DejaVu Sans"/>
              </a:rPr>
              <a:t>prüfen</a:t>
            </a:r>
          </a:p>
        </p:txBody>
      </p:sp>
      <p:sp>
        <p:nvSpPr>
          <p:cNvPr id="9" name="Rechteck 8">
            <a:extLst>
              <a:ext uri="{FF2B5EF4-FFF2-40B4-BE49-F238E27FC236}">
                <a16:creationId xmlns:a16="http://schemas.microsoft.com/office/drawing/2014/main" id="{92E94EDD-B5EB-4914-BC23-38C4A452B704}"/>
              </a:ext>
            </a:extLst>
          </p:cNvPr>
          <p:cNvSpPr>
            <a:spLocks noGrp="1"/>
          </p:cNvSpPr>
          <p:nvPr/>
        </p:nvSpPr>
        <p:spPr>
          <a:xfrm>
            <a:off x="3076575" y="3895725"/>
            <a:ext cx="2324100" cy="1200150"/>
          </a:xfrm>
          <a:prstGeom prst="rect">
            <a:avLst/>
          </a:prstGeom>
          <a:noFill/>
          <a:ln w="0">
            <a:noFill/>
            <a:prstDash val="solid"/>
          </a:ln>
        </p:spPr>
        <p:txBody>
          <a:bodyPr wrap="square" lIns="0" tIns="0" rIns="0" bIns="0" anchor="t">
            <a:noAutofit/>
          </a:bodyPr>
          <a:lstStyle/>
          <a:p>
            <a:pPr algn="ctr">
              <a:lnSpc>
                <a:spcPct val="115000"/>
              </a:lnSpc>
              <a:buNone/>
              <a:defRPr sz="1350" b="0" i="0">
                <a:solidFill>
                  <a:srgbClr val="162A34"/>
                </a:solidFill>
                <a:latin typeface="DejaVu Sans"/>
                <a:ea typeface="DejaVu Sans"/>
                <a:cs typeface="DejaVu Sans"/>
              </a:defRPr>
            </a:pPr>
            <a:r>
              <a:rPr sz="1350" b="0" i="0">
                <a:solidFill>
                  <a:srgbClr val="162A34"/>
                </a:solidFill>
                <a:latin typeface="DejaVu Sans"/>
                <a:ea typeface="DejaVu Sans"/>
                <a:cs typeface="DejaVu Sans"/>
              </a:rPr>
              <a:t>Feuerwehr, Rettungswege, kommunale Gebäude und Versorgung betrachten</a:t>
            </a:r>
          </a:p>
        </p:txBody>
      </p:sp>
      <p:sp>
        <p:nvSpPr>
          <p:cNvPr id="10" name="stage-3">
            <a:extLst>
              <a:ext uri="{FF2B5EF4-FFF2-40B4-BE49-F238E27FC236}">
                <a16:creationId xmlns:a16="http://schemas.microsoft.com/office/drawing/2014/main" id="{A3F49862-3776-4537-8681-29025E010434}"/>
              </a:ext>
            </a:extLst>
          </p:cNvPr>
          <p:cNvSpPr>
            <a:spLocks noGrp="1"/>
          </p:cNvSpPr>
          <p:nvPr/>
        </p:nvSpPr>
        <p:spPr>
          <a:xfrm>
            <a:off x="6600825" y="1914525"/>
            <a:ext cx="800100" cy="800100"/>
          </a:xfrm>
          <a:prstGeom prst="ellipse">
            <a:avLst/>
          </a:prstGeom>
          <a:solidFill>
            <a:srgbClr val="2E6F8D"/>
          </a:solidFill>
          <a:ln w="0">
            <a:noFill/>
            <a:prstDash val="solid"/>
          </a:ln>
        </p:spPr>
        <p:txBody>
          <a:bodyPr lIns="0" tIns="0" rIns="0" bIns="0" anchor="ctr">
            <a:noAutofit/>
          </a:bodyPr>
          <a:lstStyle/>
          <a:p>
            <a:pPr algn="ctr">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3</a:t>
            </a:r>
          </a:p>
        </p:txBody>
      </p:sp>
      <p:sp>
        <p:nvSpPr>
          <p:cNvPr id="11" name="Rechteck 10">
            <a:extLst>
              <a:ext uri="{FF2B5EF4-FFF2-40B4-BE49-F238E27FC236}">
                <a16:creationId xmlns:a16="http://schemas.microsoft.com/office/drawing/2014/main" id="{AB986C14-E42A-4002-990D-F36C30F6C42B}"/>
              </a:ext>
            </a:extLst>
          </p:cNvPr>
          <p:cNvSpPr>
            <a:spLocks noGrp="1"/>
          </p:cNvSpPr>
          <p:nvPr/>
        </p:nvSpPr>
        <p:spPr>
          <a:xfrm>
            <a:off x="5867400" y="3009900"/>
            <a:ext cx="2266950" cy="704850"/>
          </a:xfrm>
          <a:prstGeom prst="rect">
            <a:avLst/>
          </a:prstGeom>
          <a:noFill/>
          <a:ln w="0">
            <a:noFill/>
            <a:prstDash val="solid"/>
          </a:ln>
        </p:spPr>
        <p:txBody>
          <a:bodyPr wrap="square" lIns="0" tIns="0" rIns="0" bIns="0" anchor="t">
            <a:noAutofit/>
          </a:bodyPr>
          <a:lstStyle/>
          <a:p>
            <a:pPr algn="ctr">
              <a:lnSpc>
                <a:spcPct val="100000"/>
              </a:lnSpc>
              <a:buNone/>
              <a:defRPr sz="1875" b="1" i="0">
                <a:solidFill>
                  <a:srgbClr val="14364A"/>
                </a:solidFill>
                <a:latin typeface="DejaVu Sans"/>
                <a:ea typeface="DejaVu Sans"/>
                <a:cs typeface="DejaVu Sans"/>
              </a:defRPr>
            </a:pPr>
            <a:r>
              <a:rPr sz="1875" b="1" i="0">
                <a:solidFill>
                  <a:srgbClr val="14364A"/>
                </a:solidFill>
                <a:latin typeface="DejaVu Sans"/>
                <a:ea typeface="DejaVu Sans"/>
                <a:cs typeface="DejaVu Sans"/>
              </a:rPr>
              <a:t>Lösungen</a:t>
            </a:r>
          </a:p>
          <a:p>
            <a:pPr algn="ctr">
              <a:lnSpc>
                <a:spcPct val="100000"/>
              </a:lnSpc>
              <a:buNone/>
              <a:defRPr sz="1875" b="1" i="0">
                <a:solidFill>
                  <a:srgbClr val="14364A"/>
                </a:solidFill>
                <a:latin typeface="DejaVu Sans"/>
                <a:ea typeface="DejaVu Sans"/>
                <a:cs typeface="DejaVu Sans"/>
              </a:defRPr>
            </a:pPr>
            <a:r>
              <a:rPr sz="1875" b="1" i="0">
                <a:solidFill>
                  <a:srgbClr val="14364A"/>
                </a:solidFill>
                <a:latin typeface="DejaVu Sans"/>
                <a:ea typeface="DejaVu Sans"/>
                <a:cs typeface="DejaVu Sans"/>
              </a:rPr>
              <a:t>vergleichen</a:t>
            </a:r>
          </a:p>
        </p:txBody>
      </p:sp>
      <p:sp>
        <p:nvSpPr>
          <p:cNvPr id="12" name="Rechteck 11">
            <a:extLst>
              <a:ext uri="{FF2B5EF4-FFF2-40B4-BE49-F238E27FC236}">
                <a16:creationId xmlns:a16="http://schemas.microsoft.com/office/drawing/2014/main" id="{82949C27-6C6D-41F5-BC32-67B334E3DF33}"/>
              </a:ext>
            </a:extLst>
          </p:cNvPr>
          <p:cNvSpPr>
            <a:spLocks noGrp="1"/>
          </p:cNvSpPr>
          <p:nvPr/>
        </p:nvSpPr>
        <p:spPr>
          <a:xfrm>
            <a:off x="5838825" y="3895725"/>
            <a:ext cx="2324100" cy="1200150"/>
          </a:xfrm>
          <a:prstGeom prst="rect">
            <a:avLst/>
          </a:prstGeom>
          <a:noFill/>
          <a:ln w="0">
            <a:noFill/>
            <a:prstDash val="solid"/>
          </a:ln>
        </p:spPr>
        <p:txBody>
          <a:bodyPr wrap="square" lIns="0" tIns="0" rIns="0" bIns="0" anchor="t">
            <a:noAutofit/>
          </a:bodyPr>
          <a:lstStyle/>
          <a:p>
            <a:pPr algn="ctr">
              <a:lnSpc>
                <a:spcPct val="115000"/>
              </a:lnSpc>
              <a:buNone/>
              <a:defRPr sz="1350" b="0" i="0">
                <a:solidFill>
                  <a:srgbClr val="162A34"/>
                </a:solidFill>
                <a:latin typeface="DejaVu Sans"/>
                <a:ea typeface="DejaVu Sans"/>
                <a:cs typeface="DejaVu Sans"/>
              </a:defRPr>
            </a:pPr>
            <a:r>
              <a:rPr sz="1350" b="0" i="0">
                <a:solidFill>
                  <a:srgbClr val="162A34"/>
                </a:solidFill>
                <a:latin typeface="DejaVu Sans"/>
                <a:ea typeface="DejaVu Sans"/>
                <a:cs typeface="DejaVu Sans"/>
              </a:rPr>
              <a:t>Rückhalt, Ableitung, Entsiegelung und Gewässerentwicklung fachlich bewerten</a:t>
            </a:r>
          </a:p>
        </p:txBody>
      </p:sp>
      <p:sp>
        <p:nvSpPr>
          <p:cNvPr id="13" name="stage-4">
            <a:extLst>
              <a:ext uri="{FF2B5EF4-FFF2-40B4-BE49-F238E27FC236}">
                <a16:creationId xmlns:a16="http://schemas.microsoft.com/office/drawing/2014/main" id="{560B10FD-FA22-4D26-A9E3-B438812FAEB6}"/>
              </a:ext>
            </a:extLst>
          </p:cNvPr>
          <p:cNvSpPr>
            <a:spLocks noGrp="1"/>
          </p:cNvSpPr>
          <p:nvPr/>
        </p:nvSpPr>
        <p:spPr>
          <a:xfrm>
            <a:off x="9363075" y="1914525"/>
            <a:ext cx="800100" cy="800100"/>
          </a:xfrm>
          <a:prstGeom prst="ellipse">
            <a:avLst/>
          </a:prstGeom>
          <a:solidFill>
            <a:srgbClr val="2E6F8D"/>
          </a:solidFill>
          <a:ln w="0">
            <a:noFill/>
            <a:prstDash val="solid"/>
          </a:ln>
        </p:spPr>
        <p:txBody>
          <a:bodyPr lIns="0" tIns="0" rIns="0" bIns="0" anchor="ctr">
            <a:noAutofit/>
          </a:bodyPr>
          <a:lstStyle/>
          <a:p>
            <a:pPr algn="ctr">
              <a:defRPr sz="2325" b="1">
                <a:solidFill>
                  <a:srgbClr val="FFFFFF"/>
                </a:solidFill>
                <a:latin typeface="DejaVu Sans"/>
                <a:ea typeface="DejaVu Sans"/>
                <a:cs typeface="DejaVu Sans"/>
              </a:defRPr>
            </a:pPr>
            <a:r>
              <a:rPr sz="2325" b="1">
                <a:solidFill>
                  <a:srgbClr val="FFFFFF"/>
                </a:solidFill>
                <a:latin typeface="DejaVu Sans"/>
                <a:ea typeface="DejaVu Sans"/>
                <a:cs typeface="DejaVu Sans"/>
              </a:rPr>
              <a:t>4</a:t>
            </a:r>
          </a:p>
        </p:txBody>
      </p:sp>
      <p:sp>
        <p:nvSpPr>
          <p:cNvPr id="14" name="Rechteck 13">
            <a:extLst>
              <a:ext uri="{FF2B5EF4-FFF2-40B4-BE49-F238E27FC236}">
                <a16:creationId xmlns:a16="http://schemas.microsoft.com/office/drawing/2014/main" id="{7DAFC8DB-C4DB-4D60-ACDD-14D509EFB1BC}"/>
              </a:ext>
            </a:extLst>
          </p:cNvPr>
          <p:cNvSpPr>
            <a:spLocks noGrp="1"/>
          </p:cNvSpPr>
          <p:nvPr/>
        </p:nvSpPr>
        <p:spPr>
          <a:xfrm>
            <a:off x="8629650" y="3009900"/>
            <a:ext cx="2266950" cy="704850"/>
          </a:xfrm>
          <a:prstGeom prst="rect">
            <a:avLst/>
          </a:prstGeom>
          <a:noFill/>
          <a:ln w="0">
            <a:noFill/>
            <a:prstDash val="solid"/>
          </a:ln>
        </p:spPr>
        <p:txBody>
          <a:bodyPr wrap="square" lIns="0" tIns="0" rIns="0" bIns="0" anchor="t">
            <a:noAutofit/>
          </a:bodyPr>
          <a:lstStyle/>
          <a:p>
            <a:pPr algn="ctr">
              <a:lnSpc>
                <a:spcPct val="100000"/>
              </a:lnSpc>
              <a:buNone/>
              <a:defRPr sz="1875" b="1" i="0">
                <a:solidFill>
                  <a:srgbClr val="14364A"/>
                </a:solidFill>
                <a:latin typeface="DejaVu Sans"/>
                <a:ea typeface="DejaVu Sans"/>
                <a:cs typeface="DejaVu Sans"/>
              </a:defRPr>
            </a:pPr>
            <a:r>
              <a:rPr sz="1875" b="1" i="0">
                <a:solidFill>
                  <a:srgbClr val="14364A"/>
                </a:solidFill>
                <a:latin typeface="DejaVu Sans"/>
                <a:ea typeface="DejaVu Sans"/>
                <a:cs typeface="DejaVu Sans"/>
              </a:rPr>
              <a:t>Umsetzung</a:t>
            </a:r>
          </a:p>
          <a:p>
            <a:pPr algn="ctr">
              <a:lnSpc>
                <a:spcPct val="100000"/>
              </a:lnSpc>
              <a:buNone/>
              <a:defRPr sz="1875" b="1" i="0">
                <a:solidFill>
                  <a:srgbClr val="14364A"/>
                </a:solidFill>
                <a:latin typeface="DejaVu Sans"/>
                <a:ea typeface="DejaVu Sans"/>
                <a:cs typeface="DejaVu Sans"/>
              </a:defRPr>
            </a:pPr>
            <a:r>
              <a:rPr sz="1875" b="1" i="0">
                <a:solidFill>
                  <a:srgbClr val="14364A"/>
                </a:solidFill>
                <a:latin typeface="DejaVu Sans"/>
                <a:ea typeface="DejaVu Sans"/>
                <a:cs typeface="DejaVu Sans"/>
              </a:rPr>
              <a:t>verankern</a:t>
            </a:r>
          </a:p>
        </p:txBody>
      </p:sp>
      <p:sp>
        <p:nvSpPr>
          <p:cNvPr id="15" name="Rechteck 14">
            <a:extLst>
              <a:ext uri="{FF2B5EF4-FFF2-40B4-BE49-F238E27FC236}">
                <a16:creationId xmlns:a16="http://schemas.microsoft.com/office/drawing/2014/main" id="{19F82009-1A29-4B2F-A1FC-C10330083DF7}"/>
              </a:ext>
            </a:extLst>
          </p:cNvPr>
          <p:cNvSpPr>
            <a:spLocks noGrp="1"/>
          </p:cNvSpPr>
          <p:nvPr/>
        </p:nvSpPr>
        <p:spPr>
          <a:xfrm>
            <a:off x="8601075" y="3895725"/>
            <a:ext cx="2324100" cy="1200150"/>
          </a:xfrm>
          <a:prstGeom prst="rect">
            <a:avLst/>
          </a:prstGeom>
          <a:noFill/>
          <a:ln w="0">
            <a:noFill/>
            <a:prstDash val="solid"/>
          </a:ln>
        </p:spPr>
        <p:txBody>
          <a:bodyPr wrap="square" lIns="0" tIns="0" rIns="0" bIns="0" anchor="t">
            <a:noAutofit/>
          </a:bodyPr>
          <a:lstStyle/>
          <a:p>
            <a:pPr algn="ctr">
              <a:lnSpc>
                <a:spcPct val="115000"/>
              </a:lnSpc>
              <a:buNone/>
              <a:defRPr sz="1350" b="0" i="0">
                <a:solidFill>
                  <a:srgbClr val="162A34"/>
                </a:solidFill>
                <a:latin typeface="DejaVu Sans"/>
                <a:ea typeface="DejaVu Sans"/>
                <a:cs typeface="DejaVu Sans"/>
              </a:defRPr>
            </a:pPr>
            <a:r>
              <a:rPr sz="1350" b="0" i="0">
                <a:solidFill>
                  <a:srgbClr val="162A34"/>
                </a:solidFill>
                <a:latin typeface="DejaVu Sans"/>
                <a:ea typeface="DejaVu Sans"/>
                <a:cs typeface="DejaVu Sans"/>
              </a:rPr>
              <a:t>Priorität, Zuständigkeit, Kosten, Fördermittel und Zeitplan festlegen</a:t>
            </a:r>
          </a:p>
        </p:txBody>
      </p:sp>
      <p:sp>
        <p:nvSpPr>
          <p:cNvPr id="16" name="Rechteck: abgerundete Ecken 15">
            <a:extLst>
              <a:ext uri="{FF2B5EF4-FFF2-40B4-BE49-F238E27FC236}">
                <a16:creationId xmlns:a16="http://schemas.microsoft.com/office/drawing/2014/main" id="{D2C3B51A-5F6F-4491-85E1-1FE959D6F068}"/>
              </a:ext>
            </a:extLst>
          </p:cNvPr>
          <p:cNvSpPr>
            <a:spLocks noGrp="1"/>
          </p:cNvSpPr>
          <p:nvPr/>
        </p:nvSpPr>
        <p:spPr>
          <a:xfrm>
            <a:off x="685800" y="5543550"/>
            <a:ext cx="10820400" cy="533400"/>
          </a:xfrm>
          <a:prstGeom prst="roundRect">
            <a:avLst>
              <a:gd name="adj" fmla="val 21429"/>
            </a:avLst>
          </a:prstGeom>
          <a:solidFill>
            <a:srgbClr val="FFFFFF"/>
          </a:solidFill>
          <a:ln w="0">
            <a:noFill/>
            <a:prstDash val="solid"/>
          </a:ln>
        </p:spPr>
      </p:sp>
      <p:sp>
        <p:nvSpPr>
          <p:cNvPr id="17" name="Rechteck 16">
            <a:extLst>
              <a:ext uri="{FF2B5EF4-FFF2-40B4-BE49-F238E27FC236}">
                <a16:creationId xmlns:a16="http://schemas.microsoft.com/office/drawing/2014/main" id="{79A3EC61-8440-4203-A564-FE29E01C097A}"/>
              </a:ext>
            </a:extLst>
          </p:cNvPr>
          <p:cNvSpPr>
            <a:spLocks noGrp="1"/>
          </p:cNvSpPr>
          <p:nvPr/>
        </p:nvSpPr>
        <p:spPr>
          <a:xfrm>
            <a:off x="914400" y="5638800"/>
            <a:ext cx="10363200" cy="352425"/>
          </a:xfrm>
          <a:prstGeom prst="rect">
            <a:avLst/>
          </a:prstGeom>
          <a:noFill/>
          <a:ln w="0">
            <a:noFill/>
            <a:prstDash val="solid"/>
          </a:ln>
        </p:spPr>
        <p:txBody>
          <a:bodyPr wrap="square" lIns="0" tIns="0" rIns="0" bIns="0" anchor="ctr">
            <a:noAutofit/>
          </a:bodyPr>
          <a:lstStyle/>
          <a:p>
            <a:pPr algn="ctr">
              <a:lnSpc>
                <a:spcPct val="108000"/>
              </a:lnSpc>
              <a:buNone/>
              <a:defRPr sz="1500" b="1" i="0">
                <a:solidFill>
                  <a:srgbClr val="14364A"/>
                </a:solidFill>
                <a:latin typeface="DejaVu Sans"/>
                <a:ea typeface="DejaVu Sans"/>
                <a:cs typeface="DejaVu Sans"/>
              </a:defRPr>
            </a:pPr>
            <a:r>
              <a:rPr sz="1500" b="1" i="0">
                <a:solidFill>
                  <a:srgbClr val="14364A"/>
                </a:solidFill>
                <a:latin typeface="DejaVu Sans"/>
                <a:ea typeface="DejaVu Sans"/>
                <a:cs typeface="DejaVu Sans"/>
              </a:rPr>
              <a:t>Aktueller Schwerpunkt: Gefahrenstellen bewerten und eine belastbare Reihenfolge der Maßnahmen festlegen.</a:t>
            </a:r>
          </a:p>
        </p:txBody>
      </p:sp>
      <p:sp>
        <p:nvSpPr>
          <p:cNvPr id="18" name="Rechteck 17">
            <a:extLst>
              <a:ext uri="{FF2B5EF4-FFF2-40B4-BE49-F238E27FC236}">
                <a16:creationId xmlns:a16="http://schemas.microsoft.com/office/drawing/2014/main" id="{B99E4B22-7043-4235-8D2B-AE9780CE97E9}"/>
              </a:ext>
            </a:extLst>
          </p:cNvPr>
          <p:cNvSpPr>
            <a:spLocks noGrp="1"/>
          </p:cNvSpPr>
          <p:nvPr/>
        </p:nvSpPr>
        <p:spPr>
          <a:xfrm>
            <a:off x="685800" y="6457950"/>
            <a:ext cx="5905500" cy="190500"/>
          </a:xfrm>
          <a:prstGeom prst="rect">
            <a:avLst/>
          </a:prstGeom>
          <a:noFill/>
          <a:ln w="0">
            <a:noFill/>
            <a:prstDash val="solid"/>
          </a:ln>
        </p:spPr>
        <p:txBody>
          <a:bodyPr wrap="square" lIns="0" tIns="0" rIns="0" bIns="0" anchor="ctr">
            <a:noAutofit/>
          </a:bodyPr>
          <a:lstStyle/>
          <a:p>
            <a:pPr algn="l">
              <a:lnSpc>
                <a:spcPct val="108000"/>
              </a:lnSpc>
              <a:buNone/>
              <a:defRPr sz="975" b="0" i="0">
                <a:solidFill>
                  <a:srgbClr val="60747E"/>
                </a:solidFill>
                <a:latin typeface="DejaVu Sans"/>
                <a:ea typeface="DejaVu Sans"/>
                <a:cs typeface="DejaVu Sans"/>
              </a:defRPr>
            </a:pPr>
            <a:r>
              <a:rPr sz="975" b="0" i="0">
                <a:solidFill>
                  <a:srgbClr val="60747E"/>
                </a:solidFill>
                <a:latin typeface="DejaVu Sans"/>
                <a:ea typeface="DejaVu Sans"/>
                <a:cs typeface="DejaVu Sans"/>
              </a:rPr>
              <a:t>Gemeinde Groß-Zimmern  ·  Starkregenvorsorge</a:t>
            </a:r>
          </a:p>
        </p:txBody>
      </p:sp>
      <p:sp>
        <p:nvSpPr>
          <p:cNvPr id="19" name="Rechteck 18">
            <a:extLst>
              <a:ext uri="{FF2B5EF4-FFF2-40B4-BE49-F238E27FC236}">
                <a16:creationId xmlns:a16="http://schemas.microsoft.com/office/drawing/2014/main" id="{74DEE236-4E3F-4A4F-AF57-E207EA1BAD0E}"/>
              </a:ext>
            </a:extLst>
          </p:cNvPr>
          <p:cNvSpPr>
            <a:spLocks noGrp="1"/>
          </p:cNvSpPr>
          <p:nvPr/>
        </p:nvSpPr>
        <p:spPr>
          <a:xfrm>
            <a:off x="11049000" y="6457950"/>
            <a:ext cx="457200" cy="190500"/>
          </a:xfrm>
          <a:prstGeom prst="rect">
            <a:avLst/>
          </a:prstGeom>
          <a:noFill/>
          <a:ln w="0">
            <a:noFill/>
            <a:prstDash val="solid"/>
          </a:ln>
        </p:spPr>
        <p:txBody>
          <a:bodyPr wrap="square" lIns="0" tIns="0" rIns="0" bIns="0" anchor="ctr">
            <a:noAutofit/>
          </a:bodyPr>
          <a:lstStyle/>
          <a:p>
            <a:pPr algn="r">
              <a:lnSpc>
                <a:spcPct val="108000"/>
              </a:lnSpc>
              <a:buNone/>
              <a:defRPr sz="975" b="1" i="0">
                <a:solidFill>
                  <a:srgbClr val="60747E"/>
                </a:solidFill>
                <a:latin typeface="DejaVu Sans"/>
                <a:ea typeface="DejaVu Sans"/>
                <a:cs typeface="DejaVu Sans"/>
              </a:defRPr>
            </a:pPr>
            <a:r>
              <a:rPr sz="975" b="1" i="0">
                <a:solidFill>
                  <a:srgbClr val="60747E"/>
                </a:solidFill>
                <a:latin typeface="DejaVu Sans"/>
                <a:ea typeface="DejaVu Sans"/>
                <a:cs typeface="DejaVu Sans"/>
              </a:rPr>
              <a:t>04</a:t>
            </a:r>
          </a:p>
        </p:txBody>
      </p:sp>
    </p:spTree>
    <p:extLst>
      <p:ext uri="{BB962C8B-B14F-4D97-AF65-F5344CB8AC3E}">
        <p14:creationId xmlns:p14="http://schemas.microsoft.com/office/powerpoint/2010/main" val="786512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EFE7"/>
        </a:solidFill>
        <a:effectLst/>
      </p:bgPr>
    </p:bg>
    <p:spTree>
      <p:nvGrpSpPr>
        <p:cNvPr id="1" name=""/>
        <p:cNvGrpSpPr/>
        <p:nvPr/>
      </p:nvGrpSpPr>
      <p:grpSpPr>
        <a:xfrm>
          <a:off x="0" y="0"/>
          <a:ext cx="0" cy="0"/>
          <a:chOff x="0" y="0"/>
          <a:chExt cx="0" cy="0"/>
        </a:xfrm>
      </p:grpSpPr>
      <p:sp>
        <p:nvSpPr>
          <p:cNvPr id="30" name="slide-title">
            <a:extLst>
              <a:ext uri="{FF2B5EF4-FFF2-40B4-BE49-F238E27FC236}">
                <a16:creationId xmlns:a16="http://schemas.microsoft.com/office/drawing/2014/main" id="{6EB50BFC-6972-422C-9C14-071D8E579700}"/>
              </a:ext>
            </a:extLst>
          </p:cNvPr>
          <p:cNvSpPr>
            <a:spLocks noGrp="1"/>
          </p:cNvSpPr>
          <p:nvPr/>
        </p:nvSpPr>
        <p:spPr>
          <a:xfrm>
            <a:off x="685800" y="438150"/>
            <a:ext cx="10820400" cy="590550"/>
          </a:xfrm>
          <a:prstGeom prst="rect">
            <a:avLst/>
          </a:prstGeom>
          <a:noFill/>
          <a:ln w="0">
            <a:noFill/>
            <a:prstDash val="solid"/>
          </a:ln>
        </p:spPr>
        <p:txBody>
          <a:bodyPr wrap="square" lIns="0" tIns="0" rIns="0" bIns="0" anchor="ctr">
            <a:noAutofit/>
          </a:bodyPr>
          <a:lstStyle/>
          <a:p>
            <a:pPr algn="l">
              <a:lnSpc>
                <a:spcPct val="108000"/>
              </a:lnSpc>
              <a:buNone/>
              <a:defRPr sz="3225" b="1" i="0">
                <a:solidFill>
                  <a:srgbClr val="162A34"/>
                </a:solidFill>
                <a:latin typeface="DejaVu Sans"/>
                <a:ea typeface="DejaVu Sans"/>
                <a:cs typeface="DejaVu Sans"/>
              </a:defRPr>
            </a:pPr>
            <a:r>
              <a:rPr sz="3225" b="1" i="0">
                <a:solidFill>
                  <a:srgbClr val="162A34"/>
                </a:solidFill>
                <a:latin typeface="DejaVu Sans"/>
                <a:ea typeface="DejaVu Sans"/>
                <a:cs typeface="DejaVu Sans"/>
              </a:rPr>
              <a:t>Systematischer Wasserrückhalt in der Fläche</a:t>
            </a:r>
          </a:p>
        </p:txBody>
      </p:sp>
      <p:sp>
        <p:nvSpPr>
          <p:cNvPr id="2" name="Rechteck 1">
            <a:extLst>
              <a:ext uri="{FF2B5EF4-FFF2-40B4-BE49-F238E27FC236}">
                <a16:creationId xmlns:a16="http://schemas.microsoft.com/office/drawing/2014/main" id="{C40839F8-D138-4C6A-92F1-C4B1EA6C1DC7}"/>
              </a:ext>
            </a:extLst>
          </p:cNvPr>
          <p:cNvSpPr>
            <a:spLocks noGrp="1"/>
          </p:cNvSpPr>
          <p:nvPr/>
        </p:nvSpPr>
        <p:spPr>
          <a:xfrm>
            <a:off x="685800" y="1047750"/>
            <a:ext cx="10820400" cy="323850"/>
          </a:xfrm>
          <a:prstGeom prst="rect">
            <a:avLst/>
          </a:prstGeom>
          <a:noFill/>
          <a:ln w="0">
            <a:noFill/>
            <a:prstDash val="solid"/>
          </a:ln>
        </p:spPr>
        <p:txBody>
          <a:bodyPr wrap="square" lIns="0" tIns="0" rIns="0" bIns="0" anchor="t">
            <a:noAutofit/>
          </a:bodyPr>
          <a:lstStyle/>
          <a:p>
            <a:pPr algn="l">
              <a:lnSpc>
                <a:spcPct val="108000"/>
              </a:lnSpc>
              <a:buNone/>
              <a:defRPr sz="1650" b="0" i="0">
                <a:solidFill>
                  <a:srgbClr val="60747E"/>
                </a:solidFill>
                <a:latin typeface="DejaVu Sans"/>
                <a:ea typeface="DejaVu Sans"/>
                <a:cs typeface="DejaVu Sans"/>
              </a:defRPr>
            </a:pPr>
            <a:r>
              <a:rPr sz="1650" b="0" i="0">
                <a:solidFill>
                  <a:srgbClr val="60747E"/>
                </a:solidFill>
                <a:latin typeface="DejaVu Sans"/>
                <a:ea typeface="DejaVu Sans"/>
                <a:cs typeface="DejaVu Sans"/>
              </a:rPr>
              <a:t>Die Gemeinde entwickelt Maßnahmen gemeinsam mit HessenForst und dem Wasserverband Gersprenzgebiet.</a:t>
            </a:r>
          </a:p>
        </p:txBody>
      </p:sp>
      <p:sp>
        <p:nvSpPr>
          <p:cNvPr id="3" name="Rechteck 2">
            <a:extLst>
              <a:ext uri="{FF2B5EF4-FFF2-40B4-BE49-F238E27FC236}">
                <a16:creationId xmlns:a16="http://schemas.microsoft.com/office/drawing/2014/main" id="{9F9E0696-8A24-4347-ADA4-4EBA4C8A95BE}"/>
              </a:ext>
            </a:extLst>
          </p:cNvPr>
          <p:cNvSpPr>
            <a:spLocks noGrp="1"/>
          </p:cNvSpPr>
          <p:nvPr/>
        </p:nvSpPr>
        <p:spPr>
          <a:xfrm>
            <a:off x="685800" y="1619250"/>
            <a:ext cx="66675" cy="819150"/>
          </a:xfrm>
          <a:prstGeom prst="rect">
            <a:avLst/>
          </a:prstGeom>
          <a:solidFill>
            <a:srgbClr val="718D62"/>
          </a:solidFill>
          <a:ln w="0">
            <a:noFill/>
            <a:prstDash val="solid"/>
          </a:ln>
        </p:spPr>
      </p:sp>
      <p:sp>
        <p:nvSpPr>
          <p:cNvPr id="4" name="Rechteck 3">
            <a:extLst>
              <a:ext uri="{FF2B5EF4-FFF2-40B4-BE49-F238E27FC236}">
                <a16:creationId xmlns:a16="http://schemas.microsoft.com/office/drawing/2014/main" id="{A0D99830-DF4C-47B3-B4A6-5A814DB70907}"/>
              </a:ext>
            </a:extLst>
          </p:cNvPr>
          <p:cNvSpPr>
            <a:spLocks noGrp="1"/>
          </p:cNvSpPr>
          <p:nvPr/>
        </p:nvSpPr>
        <p:spPr>
          <a:xfrm>
            <a:off x="971550" y="1628775"/>
            <a:ext cx="514350" cy="285750"/>
          </a:xfrm>
          <a:prstGeom prst="rect">
            <a:avLst/>
          </a:prstGeom>
          <a:noFill/>
          <a:ln w="0">
            <a:noFill/>
            <a:prstDash val="solid"/>
          </a:ln>
        </p:spPr>
        <p:txBody>
          <a:bodyPr wrap="square" lIns="0" tIns="0" rIns="0" bIns="0" anchor="t">
            <a:noAutofit/>
          </a:bodyPr>
          <a:lstStyle/>
          <a:p>
            <a:pPr algn="l">
              <a:lnSpc>
                <a:spcPct val="108000"/>
              </a:lnSpc>
              <a:buNone/>
              <a:defRPr sz="1275" b="1" i="0">
                <a:solidFill>
                  <a:srgbClr val="718D62"/>
                </a:solidFill>
                <a:latin typeface="DejaVu Sans"/>
                <a:ea typeface="DejaVu Sans"/>
                <a:cs typeface="DejaVu Sans"/>
              </a:defRPr>
            </a:pPr>
            <a:r>
              <a:rPr sz="1275" b="1" i="0">
                <a:solidFill>
                  <a:srgbClr val="718D62"/>
                </a:solidFill>
                <a:latin typeface="DejaVu Sans"/>
                <a:ea typeface="DejaVu Sans"/>
                <a:cs typeface="DejaVu Sans"/>
              </a:rPr>
              <a:t>01</a:t>
            </a:r>
          </a:p>
        </p:txBody>
      </p:sp>
      <p:sp>
        <p:nvSpPr>
          <p:cNvPr id="5" name="Rechteck 4">
            <a:extLst>
              <a:ext uri="{FF2B5EF4-FFF2-40B4-BE49-F238E27FC236}">
                <a16:creationId xmlns:a16="http://schemas.microsoft.com/office/drawing/2014/main" id="{4EBDBD0B-A7F3-4EC9-A2D9-DCF1C344247E}"/>
              </a:ext>
            </a:extLst>
          </p:cNvPr>
          <p:cNvSpPr>
            <a:spLocks noGrp="1"/>
          </p:cNvSpPr>
          <p:nvPr/>
        </p:nvSpPr>
        <p:spPr>
          <a:xfrm>
            <a:off x="1609725" y="1600200"/>
            <a:ext cx="3257550" cy="590550"/>
          </a:xfrm>
          <a:prstGeom prst="rect">
            <a:avLst/>
          </a:prstGeom>
          <a:noFill/>
          <a:ln w="0">
            <a:noFill/>
            <a:prstDash val="solid"/>
          </a:ln>
        </p:spPr>
        <p:txBody>
          <a:bodyPr wrap="square" lIns="0" tIns="0" rIns="0" bIns="0" anchor="ctr">
            <a:noAutofit/>
          </a:bodyPr>
          <a:lstStyle/>
          <a:p>
            <a:pPr algn="l">
              <a:lnSpc>
                <a:spcPct val="100000"/>
              </a:lnSpc>
              <a:buNone/>
              <a:defRPr sz="1875" b="1" i="0">
                <a:solidFill>
                  <a:srgbClr val="14364A"/>
                </a:solidFill>
                <a:latin typeface="DejaVu Sans"/>
                <a:ea typeface="DejaVu Sans"/>
                <a:cs typeface="DejaVu Sans"/>
              </a:defRPr>
            </a:pPr>
            <a:r>
              <a:rPr sz="1875" b="1" i="0">
                <a:solidFill>
                  <a:srgbClr val="14364A"/>
                </a:solidFill>
                <a:latin typeface="DejaVu Sans"/>
                <a:ea typeface="DejaVu Sans"/>
                <a:cs typeface="DejaVu Sans"/>
              </a:rPr>
              <a:t>Gemeindewald</a:t>
            </a:r>
          </a:p>
        </p:txBody>
      </p:sp>
      <p:sp>
        <p:nvSpPr>
          <p:cNvPr id="6" name="Rechteck 5">
            <a:extLst>
              <a:ext uri="{FF2B5EF4-FFF2-40B4-BE49-F238E27FC236}">
                <a16:creationId xmlns:a16="http://schemas.microsoft.com/office/drawing/2014/main" id="{89F12C58-57B4-4188-9389-A17BADBED193}"/>
              </a:ext>
            </a:extLst>
          </p:cNvPr>
          <p:cNvSpPr>
            <a:spLocks noGrp="1"/>
          </p:cNvSpPr>
          <p:nvPr/>
        </p:nvSpPr>
        <p:spPr>
          <a:xfrm>
            <a:off x="5010150" y="1600200"/>
            <a:ext cx="4476750" cy="819150"/>
          </a:xfrm>
          <a:prstGeom prst="rect">
            <a:avLst/>
          </a:prstGeom>
          <a:noFill/>
          <a:ln w="0">
            <a:noFill/>
            <a:prstDash val="solid"/>
          </a:ln>
        </p:spPr>
        <p:txBody>
          <a:bodyPr wrap="square" lIns="0" tIns="0" rIns="0" bIns="0" anchor="ctr">
            <a:noAutofit/>
          </a:bodyPr>
          <a:lstStyle/>
          <a:p>
            <a:pPr algn="l">
              <a:lnSpc>
                <a:spcPct val="112000"/>
              </a:lnSpc>
              <a:buNone/>
              <a:defRPr sz="1350" b="0" i="0">
                <a:solidFill>
                  <a:srgbClr val="162A34"/>
                </a:solidFill>
                <a:latin typeface="DejaVu Sans"/>
                <a:ea typeface="DejaVu Sans"/>
                <a:cs typeface="DejaVu Sans"/>
              </a:defRPr>
            </a:pPr>
            <a:r>
              <a:rPr sz="1350" b="0" i="0">
                <a:solidFill>
                  <a:srgbClr val="162A34"/>
                </a:solidFill>
                <a:latin typeface="DejaVu Sans"/>
                <a:ea typeface="DejaVu Sans"/>
                <a:cs typeface="DejaVu Sans"/>
              </a:rPr>
              <a:t>Gemeinsam mit HessenForst ein Konzept für Wasserrückhalt im Gemeindewald entwickeln und schrittweise umsetzen.</a:t>
            </a:r>
          </a:p>
        </p:txBody>
      </p:sp>
      <p:sp>
        <p:nvSpPr>
          <p:cNvPr id="7" name="Rechteck 6">
            <a:extLst>
              <a:ext uri="{FF2B5EF4-FFF2-40B4-BE49-F238E27FC236}">
                <a16:creationId xmlns:a16="http://schemas.microsoft.com/office/drawing/2014/main" id="{55313D60-3ACC-4F52-A4C0-0F1D2168100C}"/>
              </a:ext>
            </a:extLst>
          </p:cNvPr>
          <p:cNvSpPr>
            <a:spLocks noGrp="1"/>
          </p:cNvSpPr>
          <p:nvPr/>
        </p:nvSpPr>
        <p:spPr>
          <a:xfrm>
            <a:off x="9658350" y="1800225"/>
            <a:ext cx="1809750" cy="342900"/>
          </a:xfrm>
          <a:prstGeom prst="rect">
            <a:avLst/>
          </a:prstGeom>
          <a:noFill/>
          <a:ln w="0">
            <a:noFill/>
            <a:prstDash val="solid"/>
          </a:ln>
        </p:spPr>
        <p:txBody>
          <a:bodyPr wrap="square" lIns="0" tIns="0" rIns="0" bIns="0" anchor="ctr">
            <a:noAutofit/>
          </a:bodyPr>
          <a:lstStyle/>
          <a:p>
            <a:pPr algn="r">
              <a:lnSpc>
                <a:spcPct val="108000"/>
              </a:lnSpc>
              <a:buNone/>
              <a:defRPr sz="1275" b="1" i="0">
                <a:solidFill>
                  <a:srgbClr val="718D62"/>
                </a:solidFill>
                <a:latin typeface="DejaVu Sans"/>
                <a:ea typeface="DejaVu Sans"/>
                <a:cs typeface="DejaVu Sans"/>
              </a:defRPr>
            </a:pPr>
            <a:r>
              <a:rPr sz="1275" b="1" i="0">
                <a:solidFill>
                  <a:srgbClr val="718D62"/>
                </a:solidFill>
                <a:latin typeface="DejaVu Sans"/>
                <a:ea typeface="DejaVu Sans"/>
                <a:cs typeface="DejaVu Sans"/>
              </a:rPr>
              <a:t>HessenForst</a:t>
            </a:r>
          </a:p>
        </p:txBody>
      </p:sp>
      <p:sp>
        <p:nvSpPr>
          <p:cNvPr id="8" name="Rechteck 7">
            <a:extLst>
              <a:ext uri="{FF2B5EF4-FFF2-40B4-BE49-F238E27FC236}">
                <a16:creationId xmlns:a16="http://schemas.microsoft.com/office/drawing/2014/main" id="{4C1D3BDA-C808-4280-B732-D21D7402A17E}"/>
              </a:ext>
            </a:extLst>
          </p:cNvPr>
          <p:cNvSpPr>
            <a:spLocks noGrp="1"/>
          </p:cNvSpPr>
          <p:nvPr/>
        </p:nvSpPr>
        <p:spPr>
          <a:xfrm>
            <a:off x="971550" y="2590800"/>
            <a:ext cx="10496550" cy="14288"/>
          </a:xfrm>
          <a:prstGeom prst="rect">
            <a:avLst/>
          </a:prstGeom>
          <a:solidFill>
            <a:srgbClr val="CBD7DA"/>
          </a:solidFill>
          <a:ln w="0">
            <a:noFill/>
            <a:prstDash val="solid"/>
          </a:ln>
        </p:spPr>
      </p:sp>
      <p:sp>
        <p:nvSpPr>
          <p:cNvPr id="9" name="Rechteck 8">
            <a:extLst>
              <a:ext uri="{FF2B5EF4-FFF2-40B4-BE49-F238E27FC236}">
                <a16:creationId xmlns:a16="http://schemas.microsoft.com/office/drawing/2014/main" id="{AD53883A-497C-491D-AC8F-67091487FDA0}"/>
              </a:ext>
            </a:extLst>
          </p:cNvPr>
          <p:cNvSpPr>
            <a:spLocks noGrp="1"/>
          </p:cNvSpPr>
          <p:nvPr/>
        </p:nvSpPr>
        <p:spPr>
          <a:xfrm>
            <a:off x="685800" y="2638425"/>
            <a:ext cx="66675" cy="819150"/>
          </a:xfrm>
          <a:prstGeom prst="rect">
            <a:avLst/>
          </a:prstGeom>
          <a:solidFill>
            <a:srgbClr val="2E6F8D"/>
          </a:solidFill>
          <a:ln w="0">
            <a:noFill/>
            <a:prstDash val="solid"/>
          </a:ln>
        </p:spPr>
      </p:sp>
      <p:sp>
        <p:nvSpPr>
          <p:cNvPr id="10" name="Rechteck 9">
            <a:extLst>
              <a:ext uri="{FF2B5EF4-FFF2-40B4-BE49-F238E27FC236}">
                <a16:creationId xmlns:a16="http://schemas.microsoft.com/office/drawing/2014/main" id="{6E62AA8C-34D2-4BE7-8457-A427247AEA84}"/>
              </a:ext>
            </a:extLst>
          </p:cNvPr>
          <p:cNvSpPr>
            <a:spLocks noGrp="1"/>
          </p:cNvSpPr>
          <p:nvPr/>
        </p:nvSpPr>
        <p:spPr>
          <a:xfrm>
            <a:off x="971550" y="2647950"/>
            <a:ext cx="514350" cy="285750"/>
          </a:xfrm>
          <a:prstGeom prst="rect">
            <a:avLst/>
          </a:prstGeom>
          <a:noFill/>
          <a:ln w="0">
            <a:noFill/>
            <a:prstDash val="solid"/>
          </a:ln>
        </p:spPr>
        <p:txBody>
          <a:bodyPr wrap="square" lIns="0" tIns="0" rIns="0" bIns="0" anchor="t">
            <a:noAutofit/>
          </a:bodyPr>
          <a:lstStyle/>
          <a:p>
            <a:pPr algn="l">
              <a:lnSpc>
                <a:spcPct val="108000"/>
              </a:lnSpc>
              <a:buNone/>
              <a:defRPr sz="1275" b="1" i="0">
                <a:solidFill>
                  <a:srgbClr val="2E6F8D"/>
                </a:solidFill>
                <a:latin typeface="DejaVu Sans"/>
                <a:ea typeface="DejaVu Sans"/>
                <a:cs typeface="DejaVu Sans"/>
              </a:defRPr>
            </a:pPr>
            <a:r>
              <a:rPr sz="1275" b="1" i="0">
                <a:solidFill>
                  <a:srgbClr val="2E6F8D"/>
                </a:solidFill>
                <a:latin typeface="DejaVu Sans"/>
                <a:ea typeface="DejaVu Sans"/>
                <a:cs typeface="DejaVu Sans"/>
              </a:rPr>
              <a:t>02</a:t>
            </a:r>
          </a:p>
        </p:txBody>
      </p:sp>
      <p:sp>
        <p:nvSpPr>
          <p:cNvPr id="11" name="Rechteck 10">
            <a:extLst>
              <a:ext uri="{FF2B5EF4-FFF2-40B4-BE49-F238E27FC236}">
                <a16:creationId xmlns:a16="http://schemas.microsoft.com/office/drawing/2014/main" id="{3AA17ACB-F803-4AF6-8F90-1667F439C9B7}"/>
              </a:ext>
            </a:extLst>
          </p:cNvPr>
          <p:cNvSpPr>
            <a:spLocks noGrp="1"/>
          </p:cNvSpPr>
          <p:nvPr/>
        </p:nvSpPr>
        <p:spPr>
          <a:xfrm>
            <a:off x="1609725" y="2619375"/>
            <a:ext cx="3257550" cy="590550"/>
          </a:xfrm>
          <a:prstGeom prst="rect">
            <a:avLst/>
          </a:prstGeom>
          <a:noFill/>
          <a:ln w="0">
            <a:noFill/>
            <a:prstDash val="solid"/>
          </a:ln>
        </p:spPr>
        <p:txBody>
          <a:bodyPr wrap="square" lIns="0" tIns="0" rIns="0" bIns="0" anchor="ctr">
            <a:noAutofit/>
          </a:bodyPr>
          <a:lstStyle/>
          <a:p>
            <a:pPr algn="l">
              <a:lnSpc>
                <a:spcPct val="100000"/>
              </a:lnSpc>
              <a:buNone/>
              <a:defRPr sz="1875" b="1" i="0">
                <a:solidFill>
                  <a:srgbClr val="14364A"/>
                </a:solidFill>
                <a:latin typeface="DejaVu Sans"/>
                <a:ea typeface="DejaVu Sans"/>
                <a:cs typeface="DejaVu Sans"/>
              </a:defRPr>
            </a:pPr>
            <a:r>
              <a:rPr sz="1875" b="1" i="0">
                <a:solidFill>
                  <a:srgbClr val="14364A"/>
                </a:solidFill>
                <a:latin typeface="DejaVu Sans"/>
                <a:ea typeface="DejaVu Sans"/>
                <a:cs typeface="DejaVu Sans"/>
              </a:rPr>
              <a:t>Kleine Gewässer und Gräben</a:t>
            </a:r>
          </a:p>
        </p:txBody>
      </p:sp>
      <p:sp>
        <p:nvSpPr>
          <p:cNvPr id="12" name="Rechteck 11">
            <a:extLst>
              <a:ext uri="{FF2B5EF4-FFF2-40B4-BE49-F238E27FC236}">
                <a16:creationId xmlns:a16="http://schemas.microsoft.com/office/drawing/2014/main" id="{25104A23-84B6-4DB9-8514-3731D1753285}"/>
              </a:ext>
            </a:extLst>
          </p:cNvPr>
          <p:cNvSpPr>
            <a:spLocks noGrp="1"/>
          </p:cNvSpPr>
          <p:nvPr/>
        </p:nvSpPr>
        <p:spPr>
          <a:xfrm>
            <a:off x="5010150" y="2619375"/>
            <a:ext cx="4476750" cy="819150"/>
          </a:xfrm>
          <a:prstGeom prst="rect">
            <a:avLst/>
          </a:prstGeom>
          <a:noFill/>
          <a:ln w="0">
            <a:noFill/>
            <a:prstDash val="solid"/>
          </a:ln>
        </p:spPr>
        <p:txBody>
          <a:bodyPr wrap="square" lIns="0" tIns="0" rIns="0" bIns="0" anchor="ctr">
            <a:noAutofit/>
          </a:bodyPr>
          <a:lstStyle/>
          <a:p>
            <a:pPr algn="l">
              <a:lnSpc>
                <a:spcPct val="112000"/>
              </a:lnSpc>
              <a:buNone/>
              <a:defRPr sz="1350" b="0" i="0">
                <a:solidFill>
                  <a:srgbClr val="162A34"/>
                </a:solidFill>
                <a:latin typeface="DejaVu Sans"/>
                <a:ea typeface="DejaVu Sans"/>
                <a:cs typeface="DejaVu Sans"/>
              </a:defRPr>
            </a:pPr>
            <a:r>
              <a:rPr sz="1350" b="0" i="0">
                <a:solidFill>
                  <a:srgbClr val="162A34"/>
                </a:solidFill>
                <a:latin typeface="DejaVu Sans"/>
                <a:ea typeface="DejaVu Sans"/>
                <a:cs typeface="DejaVu Sans"/>
              </a:rPr>
              <a:t>Ein Entwicklungs- und Unterhaltungskonzept für kleine Gewässer sowie gemeindeeigene Grabenparzellen erarbeiten und umsetzen.</a:t>
            </a:r>
          </a:p>
        </p:txBody>
      </p:sp>
      <p:sp>
        <p:nvSpPr>
          <p:cNvPr id="13" name="Rechteck 12">
            <a:extLst>
              <a:ext uri="{FF2B5EF4-FFF2-40B4-BE49-F238E27FC236}">
                <a16:creationId xmlns:a16="http://schemas.microsoft.com/office/drawing/2014/main" id="{567E85C9-9B93-4441-815F-4F3B0A58895B}"/>
              </a:ext>
            </a:extLst>
          </p:cNvPr>
          <p:cNvSpPr>
            <a:spLocks noGrp="1"/>
          </p:cNvSpPr>
          <p:nvPr/>
        </p:nvSpPr>
        <p:spPr>
          <a:xfrm>
            <a:off x="9658350" y="2819400"/>
            <a:ext cx="1809750" cy="342900"/>
          </a:xfrm>
          <a:prstGeom prst="rect">
            <a:avLst/>
          </a:prstGeom>
          <a:noFill/>
          <a:ln w="0">
            <a:noFill/>
            <a:prstDash val="solid"/>
          </a:ln>
        </p:spPr>
        <p:txBody>
          <a:bodyPr wrap="square" lIns="0" tIns="0" rIns="0" bIns="0" anchor="ctr">
            <a:noAutofit/>
          </a:bodyPr>
          <a:lstStyle/>
          <a:p>
            <a:pPr algn="r">
              <a:lnSpc>
                <a:spcPct val="108000"/>
              </a:lnSpc>
              <a:buNone/>
              <a:defRPr sz="1275" b="1" i="0">
                <a:solidFill>
                  <a:srgbClr val="2E6F8D"/>
                </a:solidFill>
                <a:latin typeface="DejaVu Sans"/>
                <a:ea typeface="DejaVu Sans"/>
                <a:cs typeface="DejaVu Sans"/>
              </a:defRPr>
            </a:pPr>
            <a:r>
              <a:rPr sz="1275" b="1" i="0">
                <a:solidFill>
                  <a:srgbClr val="2E6F8D"/>
                </a:solidFill>
                <a:latin typeface="DejaVu Sans"/>
                <a:ea typeface="DejaVu Sans"/>
                <a:cs typeface="DejaVu Sans"/>
              </a:rPr>
              <a:t>Gemeinde</a:t>
            </a:r>
          </a:p>
        </p:txBody>
      </p:sp>
      <p:sp>
        <p:nvSpPr>
          <p:cNvPr id="14" name="Rechteck 13">
            <a:extLst>
              <a:ext uri="{FF2B5EF4-FFF2-40B4-BE49-F238E27FC236}">
                <a16:creationId xmlns:a16="http://schemas.microsoft.com/office/drawing/2014/main" id="{139C5CFE-6FDE-42ED-8A72-A33E9F830152}"/>
              </a:ext>
            </a:extLst>
          </p:cNvPr>
          <p:cNvSpPr>
            <a:spLocks noGrp="1"/>
          </p:cNvSpPr>
          <p:nvPr/>
        </p:nvSpPr>
        <p:spPr>
          <a:xfrm>
            <a:off x="971550" y="3609975"/>
            <a:ext cx="10496550" cy="14288"/>
          </a:xfrm>
          <a:prstGeom prst="rect">
            <a:avLst/>
          </a:prstGeom>
          <a:solidFill>
            <a:srgbClr val="CBD7DA"/>
          </a:solidFill>
          <a:ln w="0">
            <a:noFill/>
            <a:prstDash val="solid"/>
          </a:ln>
        </p:spPr>
      </p:sp>
      <p:sp>
        <p:nvSpPr>
          <p:cNvPr id="15" name="Rechteck 14">
            <a:extLst>
              <a:ext uri="{FF2B5EF4-FFF2-40B4-BE49-F238E27FC236}">
                <a16:creationId xmlns:a16="http://schemas.microsoft.com/office/drawing/2014/main" id="{EA2FBC4E-BB6B-4D82-8C21-3A3C5934C846}"/>
              </a:ext>
            </a:extLst>
          </p:cNvPr>
          <p:cNvSpPr>
            <a:spLocks noGrp="1"/>
          </p:cNvSpPr>
          <p:nvPr/>
        </p:nvSpPr>
        <p:spPr>
          <a:xfrm>
            <a:off x="685800" y="3657600"/>
            <a:ext cx="66675" cy="819150"/>
          </a:xfrm>
          <a:prstGeom prst="rect">
            <a:avLst/>
          </a:prstGeom>
          <a:solidFill>
            <a:srgbClr val="5AAFC2"/>
          </a:solidFill>
          <a:ln w="0">
            <a:noFill/>
            <a:prstDash val="solid"/>
          </a:ln>
        </p:spPr>
      </p:sp>
      <p:sp>
        <p:nvSpPr>
          <p:cNvPr id="16" name="Rechteck 15">
            <a:extLst>
              <a:ext uri="{FF2B5EF4-FFF2-40B4-BE49-F238E27FC236}">
                <a16:creationId xmlns:a16="http://schemas.microsoft.com/office/drawing/2014/main" id="{AE971E9D-A8E2-478E-AFD5-A32E05396297}"/>
              </a:ext>
            </a:extLst>
          </p:cNvPr>
          <p:cNvSpPr>
            <a:spLocks noGrp="1"/>
          </p:cNvSpPr>
          <p:nvPr/>
        </p:nvSpPr>
        <p:spPr>
          <a:xfrm>
            <a:off x="971550" y="3667125"/>
            <a:ext cx="514350" cy="285750"/>
          </a:xfrm>
          <a:prstGeom prst="rect">
            <a:avLst/>
          </a:prstGeom>
          <a:noFill/>
          <a:ln w="0">
            <a:noFill/>
            <a:prstDash val="solid"/>
          </a:ln>
        </p:spPr>
        <p:txBody>
          <a:bodyPr wrap="square" lIns="0" tIns="0" rIns="0" bIns="0" anchor="t">
            <a:noAutofit/>
          </a:bodyPr>
          <a:lstStyle/>
          <a:p>
            <a:pPr algn="l">
              <a:lnSpc>
                <a:spcPct val="108000"/>
              </a:lnSpc>
              <a:buNone/>
              <a:defRPr sz="1275" b="1" i="0">
                <a:solidFill>
                  <a:srgbClr val="5AAFC2"/>
                </a:solidFill>
                <a:latin typeface="DejaVu Sans"/>
                <a:ea typeface="DejaVu Sans"/>
                <a:cs typeface="DejaVu Sans"/>
              </a:defRPr>
            </a:pPr>
            <a:r>
              <a:rPr sz="1275" b="1" i="0">
                <a:solidFill>
                  <a:srgbClr val="5AAFC2"/>
                </a:solidFill>
                <a:latin typeface="DejaVu Sans"/>
                <a:ea typeface="DejaVu Sans"/>
                <a:cs typeface="DejaVu Sans"/>
              </a:rPr>
              <a:t>03</a:t>
            </a:r>
          </a:p>
        </p:txBody>
      </p:sp>
      <p:sp>
        <p:nvSpPr>
          <p:cNvPr id="17" name="Rechteck 16">
            <a:extLst>
              <a:ext uri="{FF2B5EF4-FFF2-40B4-BE49-F238E27FC236}">
                <a16:creationId xmlns:a16="http://schemas.microsoft.com/office/drawing/2014/main" id="{DA783C8F-3B73-42DD-8F3E-795FA61FBF30}"/>
              </a:ext>
            </a:extLst>
          </p:cNvPr>
          <p:cNvSpPr>
            <a:spLocks noGrp="1"/>
          </p:cNvSpPr>
          <p:nvPr/>
        </p:nvSpPr>
        <p:spPr>
          <a:xfrm>
            <a:off x="1609725" y="3638550"/>
            <a:ext cx="3257550" cy="590550"/>
          </a:xfrm>
          <a:prstGeom prst="rect">
            <a:avLst/>
          </a:prstGeom>
          <a:noFill/>
          <a:ln w="0">
            <a:noFill/>
            <a:prstDash val="solid"/>
          </a:ln>
        </p:spPr>
        <p:txBody>
          <a:bodyPr wrap="square" lIns="0" tIns="0" rIns="0" bIns="0" anchor="ctr">
            <a:noAutofit/>
          </a:bodyPr>
          <a:lstStyle/>
          <a:p>
            <a:pPr algn="l">
              <a:lnSpc>
                <a:spcPct val="100000"/>
              </a:lnSpc>
              <a:buNone/>
              <a:defRPr sz="1875" b="1" i="0">
                <a:solidFill>
                  <a:srgbClr val="14364A"/>
                </a:solidFill>
                <a:latin typeface="DejaVu Sans"/>
                <a:ea typeface="DejaVu Sans"/>
                <a:cs typeface="DejaVu Sans"/>
              </a:defRPr>
            </a:pPr>
            <a:r>
              <a:rPr sz="1875" b="1" i="0">
                <a:solidFill>
                  <a:srgbClr val="14364A"/>
                </a:solidFill>
                <a:latin typeface="DejaVu Sans"/>
                <a:ea typeface="DejaVu Sans"/>
                <a:cs typeface="DejaVu Sans"/>
              </a:rPr>
              <a:t>Katzengraben und weitere Gräben</a:t>
            </a:r>
          </a:p>
        </p:txBody>
      </p:sp>
      <p:sp>
        <p:nvSpPr>
          <p:cNvPr id="18" name="Rechteck 17">
            <a:extLst>
              <a:ext uri="{FF2B5EF4-FFF2-40B4-BE49-F238E27FC236}">
                <a16:creationId xmlns:a16="http://schemas.microsoft.com/office/drawing/2014/main" id="{848AD7BF-C0FA-4C8A-B4DB-4FD7A2A2B1D3}"/>
              </a:ext>
            </a:extLst>
          </p:cNvPr>
          <p:cNvSpPr>
            <a:spLocks noGrp="1"/>
          </p:cNvSpPr>
          <p:nvPr/>
        </p:nvSpPr>
        <p:spPr>
          <a:xfrm>
            <a:off x="5010150" y="3638550"/>
            <a:ext cx="4476750" cy="819150"/>
          </a:xfrm>
          <a:prstGeom prst="rect">
            <a:avLst/>
          </a:prstGeom>
          <a:noFill/>
          <a:ln w="0">
            <a:noFill/>
            <a:prstDash val="solid"/>
          </a:ln>
        </p:spPr>
        <p:txBody>
          <a:bodyPr wrap="square" lIns="0" tIns="0" rIns="0" bIns="0" anchor="ctr">
            <a:noAutofit/>
          </a:bodyPr>
          <a:lstStyle/>
          <a:p>
            <a:pPr algn="l">
              <a:lnSpc>
                <a:spcPct val="112000"/>
              </a:lnSpc>
              <a:buNone/>
              <a:defRPr sz="1350" b="0" i="0">
                <a:solidFill>
                  <a:srgbClr val="162A34"/>
                </a:solidFill>
                <a:latin typeface="DejaVu Sans"/>
                <a:ea typeface="DejaVu Sans"/>
                <a:cs typeface="DejaVu Sans"/>
              </a:defRPr>
            </a:pPr>
            <a:r>
              <a:rPr sz="1350" b="0" i="0">
                <a:solidFill>
                  <a:srgbClr val="162A34"/>
                </a:solidFill>
                <a:latin typeface="DejaVu Sans"/>
                <a:ea typeface="DejaVu Sans"/>
                <a:cs typeface="DejaVu Sans"/>
              </a:rPr>
              <a:t>Renaturierung und Durchgängigkeit am Katzengraben fortführen. Weitere Gewässermaßnahmen gemeinsam planen und umsetzen.</a:t>
            </a:r>
          </a:p>
        </p:txBody>
      </p:sp>
      <p:sp>
        <p:nvSpPr>
          <p:cNvPr id="19" name="Rechteck 18">
            <a:extLst>
              <a:ext uri="{FF2B5EF4-FFF2-40B4-BE49-F238E27FC236}">
                <a16:creationId xmlns:a16="http://schemas.microsoft.com/office/drawing/2014/main" id="{6572E30C-7507-4329-BA9F-ACA0A6CC470F}"/>
              </a:ext>
            </a:extLst>
          </p:cNvPr>
          <p:cNvSpPr>
            <a:spLocks noGrp="1"/>
          </p:cNvSpPr>
          <p:nvPr/>
        </p:nvSpPr>
        <p:spPr>
          <a:xfrm>
            <a:off x="9658350" y="3838575"/>
            <a:ext cx="1809750" cy="342900"/>
          </a:xfrm>
          <a:prstGeom prst="rect">
            <a:avLst/>
          </a:prstGeom>
          <a:noFill/>
          <a:ln w="0">
            <a:noFill/>
            <a:prstDash val="solid"/>
          </a:ln>
        </p:spPr>
        <p:txBody>
          <a:bodyPr wrap="square" lIns="0" tIns="0" rIns="0" bIns="0" anchor="ctr">
            <a:noAutofit/>
          </a:bodyPr>
          <a:lstStyle/>
          <a:p>
            <a:pPr algn="r">
              <a:lnSpc>
                <a:spcPct val="108000"/>
              </a:lnSpc>
              <a:buNone/>
              <a:defRPr sz="1275" b="1" i="0">
                <a:solidFill>
                  <a:srgbClr val="5AAFC2"/>
                </a:solidFill>
                <a:latin typeface="DejaVu Sans"/>
                <a:ea typeface="DejaVu Sans"/>
                <a:cs typeface="DejaVu Sans"/>
              </a:defRPr>
            </a:pPr>
            <a:r>
              <a:rPr sz="1275" b="1" i="0">
                <a:solidFill>
                  <a:srgbClr val="5AAFC2"/>
                </a:solidFill>
                <a:latin typeface="DejaVu Sans"/>
                <a:ea typeface="DejaVu Sans"/>
                <a:cs typeface="DejaVu Sans"/>
              </a:rPr>
              <a:t>Wasserverband</a:t>
            </a:r>
          </a:p>
          <a:p>
            <a:pPr algn="r">
              <a:lnSpc>
                <a:spcPct val="108000"/>
              </a:lnSpc>
              <a:buNone/>
              <a:defRPr sz="1275" b="1" i="0">
                <a:solidFill>
                  <a:srgbClr val="5AAFC2"/>
                </a:solidFill>
                <a:latin typeface="DejaVu Sans"/>
                <a:ea typeface="DejaVu Sans"/>
                <a:cs typeface="DejaVu Sans"/>
              </a:defRPr>
            </a:pPr>
            <a:r>
              <a:rPr sz="1275" b="1" i="0">
                <a:solidFill>
                  <a:srgbClr val="5AAFC2"/>
                </a:solidFill>
                <a:latin typeface="DejaVu Sans"/>
                <a:ea typeface="DejaVu Sans"/>
                <a:cs typeface="DejaVu Sans"/>
              </a:rPr>
              <a:t>Gersprenzgebiet</a:t>
            </a:r>
          </a:p>
        </p:txBody>
      </p:sp>
      <p:sp>
        <p:nvSpPr>
          <p:cNvPr id="20" name="Rechteck 19">
            <a:extLst>
              <a:ext uri="{FF2B5EF4-FFF2-40B4-BE49-F238E27FC236}">
                <a16:creationId xmlns:a16="http://schemas.microsoft.com/office/drawing/2014/main" id="{158C420D-CEC4-4BF6-B738-E0B8EF69BF17}"/>
              </a:ext>
            </a:extLst>
          </p:cNvPr>
          <p:cNvSpPr>
            <a:spLocks noGrp="1"/>
          </p:cNvSpPr>
          <p:nvPr/>
        </p:nvSpPr>
        <p:spPr>
          <a:xfrm>
            <a:off x="971550" y="4629150"/>
            <a:ext cx="10496550" cy="14288"/>
          </a:xfrm>
          <a:prstGeom prst="rect">
            <a:avLst/>
          </a:prstGeom>
          <a:solidFill>
            <a:srgbClr val="CBD7DA"/>
          </a:solidFill>
          <a:ln w="0">
            <a:noFill/>
            <a:prstDash val="solid"/>
          </a:ln>
        </p:spPr>
      </p:sp>
      <p:sp>
        <p:nvSpPr>
          <p:cNvPr id="21" name="Rechteck 20">
            <a:extLst>
              <a:ext uri="{FF2B5EF4-FFF2-40B4-BE49-F238E27FC236}">
                <a16:creationId xmlns:a16="http://schemas.microsoft.com/office/drawing/2014/main" id="{33897F81-0E78-4229-9671-D4898BA04311}"/>
              </a:ext>
            </a:extLst>
          </p:cNvPr>
          <p:cNvSpPr>
            <a:spLocks noGrp="1"/>
          </p:cNvSpPr>
          <p:nvPr/>
        </p:nvSpPr>
        <p:spPr>
          <a:xfrm>
            <a:off x="685800" y="4676775"/>
            <a:ext cx="66675" cy="819150"/>
          </a:xfrm>
          <a:prstGeom prst="rect">
            <a:avLst/>
          </a:prstGeom>
          <a:solidFill>
            <a:srgbClr val="D9933A"/>
          </a:solidFill>
          <a:ln w="0">
            <a:noFill/>
            <a:prstDash val="solid"/>
          </a:ln>
        </p:spPr>
      </p:sp>
      <p:sp>
        <p:nvSpPr>
          <p:cNvPr id="22" name="Rechteck 21">
            <a:extLst>
              <a:ext uri="{FF2B5EF4-FFF2-40B4-BE49-F238E27FC236}">
                <a16:creationId xmlns:a16="http://schemas.microsoft.com/office/drawing/2014/main" id="{3C20BDE9-085B-4671-A14F-5C515F2C1725}"/>
              </a:ext>
            </a:extLst>
          </p:cNvPr>
          <p:cNvSpPr>
            <a:spLocks noGrp="1"/>
          </p:cNvSpPr>
          <p:nvPr/>
        </p:nvSpPr>
        <p:spPr>
          <a:xfrm>
            <a:off x="971550" y="4686300"/>
            <a:ext cx="514350" cy="285750"/>
          </a:xfrm>
          <a:prstGeom prst="rect">
            <a:avLst/>
          </a:prstGeom>
          <a:noFill/>
          <a:ln w="0">
            <a:noFill/>
            <a:prstDash val="solid"/>
          </a:ln>
        </p:spPr>
        <p:txBody>
          <a:bodyPr wrap="square" lIns="0" tIns="0" rIns="0" bIns="0" anchor="t">
            <a:noAutofit/>
          </a:bodyPr>
          <a:lstStyle/>
          <a:p>
            <a:pPr algn="l">
              <a:lnSpc>
                <a:spcPct val="108000"/>
              </a:lnSpc>
              <a:buNone/>
              <a:defRPr sz="1275" b="1" i="0">
                <a:solidFill>
                  <a:srgbClr val="D9933A"/>
                </a:solidFill>
                <a:latin typeface="DejaVu Sans"/>
                <a:ea typeface="DejaVu Sans"/>
                <a:cs typeface="DejaVu Sans"/>
              </a:defRPr>
            </a:pPr>
            <a:r>
              <a:rPr sz="1275" b="1" i="0">
                <a:solidFill>
                  <a:srgbClr val="D9933A"/>
                </a:solidFill>
                <a:latin typeface="DejaVu Sans"/>
                <a:ea typeface="DejaVu Sans"/>
                <a:cs typeface="DejaVu Sans"/>
              </a:rPr>
              <a:t>04</a:t>
            </a:r>
          </a:p>
        </p:txBody>
      </p:sp>
      <p:sp>
        <p:nvSpPr>
          <p:cNvPr id="23" name="Rechteck 22">
            <a:extLst>
              <a:ext uri="{FF2B5EF4-FFF2-40B4-BE49-F238E27FC236}">
                <a16:creationId xmlns:a16="http://schemas.microsoft.com/office/drawing/2014/main" id="{4A04FE47-ABAE-48CC-BE9F-9DB7F045CC0F}"/>
              </a:ext>
            </a:extLst>
          </p:cNvPr>
          <p:cNvSpPr>
            <a:spLocks noGrp="1"/>
          </p:cNvSpPr>
          <p:nvPr/>
        </p:nvSpPr>
        <p:spPr>
          <a:xfrm>
            <a:off x="1609725" y="4657725"/>
            <a:ext cx="3257550" cy="590550"/>
          </a:xfrm>
          <a:prstGeom prst="rect">
            <a:avLst/>
          </a:prstGeom>
          <a:noFill/>
          <a:ln w="0">
            <a:noFill/>
            <a:prstDash val="solid"/>
          </a:ln>
        </p:spPr>
        <p:txBody>
          <a:bodyPr wrap="square" lIns="0" tIns="0" rIns="0" bIns="0" anchor="ctr">
            <a:noAutofit/>
          </a:bodyPr>
          <a:lstStyle/>
          <a:p>
            <a:pPr algn="l">
              <a:lnSpc>
                <a:spcPct val="100000"/>
              </a:lnSpc>
              <a:buNone/>
              <a:defRPr sz="1875" b="1" i="0">
                <a:solidFill>
                  <a:srgbClr val="14364A"/>
                </a:solidFill>
                <a:latin typeface="DejaVu Sans"/>
                <a:ea typeface="DejaVu Sans"/>
                <a:cs typeface="DejaVu Sans"/>
              </a:defRPr>
            </a:pPr>
            <a:r>
              <a:rPr sz="1875" b="1" i="0">
                <a:solidFill>
                  <a:srgbClr val="14364A"/>
                </a:solidFill>
                <a:latin typeface="DejaVu Sans"/>
                <a:ea typeface="DejaVu Sans"/>
                <a:cs typeface="DejaVu Sans"/>
              </a:rPr>
              <a:t>Gewässerrandflächen</a:t>
            </a:r>
          </a:p>
        </p:txBody>
      </p:sp>
      <p:sp>
        <p:nvSpPr>
          <p:cNvPr id="24" name="Rechteck 23">
            <a:extLst>
              <a:ext uri="{FF2B5EF4-FFF2-40B4-BE49-F238E27FC236}">
                <a16:creationId xmlns:a16="http://schemas.microsoft.com/office/drawing/2014/main" id="{15CCFC43-B730-4272-A868-C7B8AC2B491E}"/>
              </a:ext>
            </a:extLst>
          </p:cNvPr>
          <p:cNvSpPr>
            <a:spLocks noGrp="1"/>
          </p:cNvSpPr>
          <p:nvPr/>
        </p:nvSpPr>
        <p:spPr>
          <a:xfrm>
            <a:off x="5010150" y="4657725"/>
            <a:ext cx="4476750" cy="819150"/>
          </a:xfrm>
          <a:prstGeom prst="rect">
            <a:avLst/>
          </a:prstGeom>
          <a:noFill/>
          <a:ln w="0">
            <a:noFill/>
            <a:prstDash val="solid"/>
          </a:ln>
        </p:spPr>
        <p:txBody>
          <a:bodyPr wrap="square" lIns="0" tIns="0" rIns="0" bIns="0" anchor="ctr">
            <a:noAutofit/>
          </a:bodyPr>
          <a:lstStyle/>
          <a:p>
            <a:pPr algn="l">
              <a:lnSpc>
                <a:spcPct val="112000"/>
              </a:lnSpc>
              <a:buNone/>
              <a:defRPr sz="1350" b="0" i="0">
                <a:solidFill>
                  <a:srgbClr val="162A34"/>
                </a:solidFill>
                <a:latin typeface="DejaVu Sans"/>
                <a:ea typeface="DejaVu Sans"/>
                <a:cs typeface="DejaVu Sans"/>
              </a:defRPr>
            </a:pPr>
            <a:r>
              <a:rPr sz="1350" b="0" i="0">
                <a:solidFill>
                  <a:srgbClr val="162A34"/>
                </a:solidFill>
                <a:latin typeface="DejaVu Sans"/>
                <a:ea typeface="DejaVu Sans"/>
                <a:cs typeface="DejaVu Sans"/>
              </a:rPr>
              <a:t>Gewässernahe Flächen bereits erworben und extensiv bewirtschaftet. Weitere geeignete Ufer- und Randflächen sichern.</a:t>
            </a:r>
          </a:p>
        </p:txBody>
      </p:sp>
      <p:sp>
        <p:nvSpPr>
          <p:cNvPr id="25" name="Rechteck 24">
            <a:extLst>
              <a:ext uri="{FF2B5EF4-FFF2-40B4-BE49-F238E27FC236}">
                <a16:creationId xmlns:a16="http://schemas.microsoft.com/office/drawing/2014/main" id="{69C99002-CA32-4BFF-BC46-0F98C14898DF}"/>
              </a:ext>
            </a:extLst>
          </p:cNvPr>
          <p:cNvSpPr>
            <a:spLocks noGrp="1"/>
          </p:cNvSpPr>
          <p:nvPr/>
        </p:nvSpPr>
        <p:spPr>
          <a:xfrm>
            <a:off x="9658350" y="4857750"/>
            <a:ext cx="1809750" cy="342900"/>
          </a:xfrm>
          <a:prstGeom prst="rect">
            <a:avLst/>
          </a:prstGeom>
          <a:noFill/>
          <a:ln w="0">
            <a:noFill/>
            <a:prstDash val="solid"/>
          </a:ln>
        </p:spPr>
        <p:txBody>
          <a:bodyPr wrap="square" lIns="0" tIns="0" rIns="0" bIns="0" anchor="ctr">
            <a:noAutofit/>
          </a:bodyPr>
          <a:lstStyle/>
          <a:p>
            <a:pPr algn="r">
              <a:lnSpc>
                <a:spcPct val="108000"/>
              </a:lnSpc>
              <a:buNone/>
              <a:defRPr sz="1275" b="1" i="0">
                <a:solidFill>
                  <a:srgbClr val="D9933A"/>
                </a:solidFill>
                <a:latin typeface="DejaVu Sans"/>
                <a:ea typeface="DejaVu Sans"/>
                <a:cs typeface="DejaVu Sans"/>
              </a:defRPr>
            </a:pPr>
            <a:r>
              <a:rPr sz="1275" b="1" i="0">
                <a:solidFill>
                  <a:srgbClr val="D9933A"/>
                </a:solidFill>
                <a:latin typeface="DejaVu Sans"/>
                <a:ea typeface="DejaVu Sans"/>
                <a:cs typeface="DejaVu Sans"/>
              </a:rPr>
              <a:t>Bereits umgesetzt</a:t>
            </a:r>
          </a:p>
        </p:txBody>
      </p:sp>
      <p:sp>
        <p:nvSpPr>
          <p:cNvPr id="26" name="Rechteck: abgerundete Ecken 25">
            <a:extLst>
              <a:ext uri="{FF2B5EF4-FFF2-40B4-BE49-F238E27FC236}">
                <a16:creationId xmlns:a16="http://schemas.microsoft.com/office/drawing/2014/main" id="{53CAA2DB-3A91-4C9D-98A6-245C2CCF3DBB}"/>
              </a:ext>
            </a:extLst>
          </p:cNvPr>
          <p:cNvSpPr>
            <a:spLocks noGrp="1"/>
          </p:cNvSpPr>
          <p:nvPr/>
        </p:nvSpPr>
        <p:spPr>
          <a:xfrm>
            <a:off x="685800" y="5734050"/>
            <a:ext cx="10820400" cy="514350"/>
          </a:xfrm>
          <a:prstGeom prst="roundRect">
            <a:avLst>
              <a:gd name="adj" fmla="val 22222"/>
            </a:avLst>
          </a:prstGeom>
          <a:solidFill>
            <a:srgbClr val="14364A"/>
          </a:solidFill>
          <a:ln w="0">
            <a:noFill/>
            <a:prstDash val="solid"/>
          </a:ln>
        </p:spPr>
      </p:sp>
      <p:sp>
        <p:nvSpPr>
          <p:cNvPr id="27" name="Rechteck 26">
            <a:extLst>
              <a:ext uri="{FF2B5EF4-FFF2-40B4-BE49-F238E27FC236}">
                <a16:creationId xmlns:a16="http://schemas.microsoft.com/office/drawing/2014/main" id="{C5081DCB-DB1C-46FD-831E-BCF100BEB046}"/>
              </a:ext>
            </a:extLst>
          </p:cNvPr>
          <p:cNvSpPr>
            <a:spLocks noGrp="1"/>
          </p:cNvSpPr>
          <p:nvPr/>
        </p:nvSpPr>
        <p:spPr>
          <a:xfrm>
            <a:off x="914400" y="5819775"/>
            <a:ext cx="10363200" cy="342900"/>
          </a:xfrm>
          <a:prstGeom prst="rect">
            <a:avLst/>
          </a:prstGeom>
          <a:noFill/>
          <a:ln w="0">
            <a:noFill/>
            <a:prstDash val="solid"/>
          </a:ln>
        </p:spPr>
        <p:txBody>
          <a:bodyPr wrap="square" lIns="0" tIns="0" rIns="0" bIns="0" anchor="ctr">
            <a:noAutofit/>
          </a:bodyPr>
          <a:lstStyle/>
          <a:p>
            <a:pPr algn="ctr">
              <a:lnSpc>
                <a:spcPct val="108000"/>
              </a:lnSpc>
              <a:buNone/>
              <a:defRPr sz="1500" b="1" i="0">
                <a:solidFill>
                  <a:srgbClr val="FFFFFF"/>
                </a:solidFill>
                <a:latin typeface="DejaVu Sans"/>
                <a:ea typeface="DejaVu Sans"/>
                <a:cs typeface="DejaVu Sans"/>
              </a:defRPr>
            </a:pPr>
            <a:r>
              <a:rPr sz="1500" b="1" i="0">
                <a:solidFill>
                  <a:srgbClr val="FFFFFF"/>
                </a:solidFill>
                <a:latin typeface="DejaVu Sans"/>
                <a:ea typeface="DejaVu Sans"/>
                <a:cs typeface="DejaVu Sans"/>
              </a:rPr>
              <a:t>Bestehende Grundlage: Der Wasserverband betreibt seit 2000 den Retentionsraum Groß-Zimmern.</a:t>
            </a:r>
          </a:p>
        </p:txBody>
      </p:sp>
      <p:sp>
        <p:nvSpPr>
          <p:cNvPr id="28" name="Rechteck 27">
            <a:extLst>
              <a:ext uri="{FF2B5EF4-FFF2-40B4-BE49-F238E27FC236}">
                <a16:creationId xmlns:a16="http://schemas.microsoft.com/office/drawing/2014/main" id="{906C0BC4-46ED-4E12-B08C-3FD5345DDEC5}"/>
              </a:ext>
            </a:extLst>
          </p:cNvPr>
          <p:cNvSpPr>
            <a:spLocks noGrp="1"/>
          </p:cNvSpPr>
          <p:nvPr/>
        </p:nvSpPr>
        <p:spPr>
          <a:xfrm>
            <a:off x="685800" y="6457950"/>
            <a:ext cx="5905500" cy="190500"/>
          </a:xfrm>
          <a:prstGeom prst="rect">
            <a:avLst/>
          </a:prstGeom>
          <a:noFill/>
          <a:ln w="0">
            <a:noFill/>
            <a:prstDash val="solid"/>
          </a:ln>
        </p:spPr>
        <p:txBody>
          <a:bodyPr wrap="square" lIns="0" tIns="0" rIns="0" bIns="0" anchor="ctr">
            <a:noAutofit/>
          </a:bodyPr>
          <a:lstStyle/>
          <a:p>
            <a:pPr algn="l">
              <a:lnSpc>
                <a:spcPct val="108000"/>
              </a:lnSpc>
              <a:buNone/>
              <a:defRPr sz="975" b="0" i="0">
                <a:solidFill>
                  <a:srgbClr val="60747E"/>
                </a:solidFill>
                <a:latin typeface="DejaVu Sans"/>
                <a:ea typeface="DejaVu Sans"/>
                <a:cs typeface="DejaVu Sans"/>
              </a:defRPr>
            </a:pPr>
            <a:r>
              <a:rPr sz="975" b="0" i="0">
                <a:solidFill>
                  <a:srgbClr val="60747E"/>
                </a:solidFill>
                <a:latin typeface="DejaVu Sans"/>
                <a:ea typeface="DejaVu Sans"/>
                <a:cs typeface="DejaVu Sans"/>
              </a:rPr>
              <a:t>Gemeinde Groß-Zimmern  ·  Starkregenvorsorge</a:t>
            </a:r>
          </a:p>
        </p:txBody>
      </p:sp>
      <p:sp>
        <p:nvSpPr>
          <p:cNvPr id="29" name="Rechteck 28">
            <a:extLst>
              <a:ext uri="{FF2B5EF4-FFF2-40B4-BE49-F238E27FC236}">
                <a16:creationId xmlns:a16="http://schemas.microsoft.com/office/drawing/2014/main" id="{7CB64007-EDF4-4548-BAEA-7A282F24CD2F}"/>
              </a:ext>
            </a:extLst>
          </p:cNvPr>
          <p:cNvSpPr>
            <a:spLocks noGrp="1"/>
          </p:cNvSpPr>
          <p:nvPr/>
        </p:nvSpPr>
        <p:spPr>
          <a:xfrm>
            <a:off x="11049000" y="6457950"/>
            <a:ext cx="457200" cy="190500"/>
          </a:xfrm>
          <a:prstGeom prst="rect">
            <a:avLst/>
          </a:prstGeom>
          <a:noFill/>
          <a:ln w="0">
            <a:noFill/>
            <a:prstDash val="solid"/>
          </a:ln>
        </p:spPr>
        <p:txBody>
          <a:bodyPr wrap="square" lIns="0" tIns="0" rIns="0" bIns="0" anchor="ctr">
            <a:noAutofit/>
          </a:bodyPr>
          <a:lstStyle/>
          <a:p>
            <a:pPr algn="r">
              <a:lnSpc>
                <a:spcPct val="108000"/>
              </a:lnSpc>
              <a:buNone/>
              <a:defRPr sz="975" b="1" i="0">
                <a:solidFill>
                  <a:srgbClr val="60747E"/>
                </a:solidFill>
                <a:latin typeface="DejaVu Sans"/>
                <a:ea typeface="DejaVu Sans"/>
                <a:cs typeface="DejaVu Sans"/>
              </a:defRPr>
            </a:pPr>
            <a:r>
              <a:rPr sz="975" b="1" i="0">
                <a:solidFill>
                  <a:srgbClr val="60747E"/>
                </a:solidFill>
                <a:latin typeface="DejaVu Sans"/>
                <a:ea typeface="DejaVu Sans"/>
                <a:cs typeface="DejaVu Sans"/>
              </a:rPr>
              <a:t>05</a:t>
            </a:r>
          </a:p>
        </p:txBody>
      </p:sp>
    </p:spTree>
    <p:extLst>
      <p:ext uri="{BB962C8B-B14F-4D97-AF65-F5344CB8AC3E}">
        <p14:creationId xmlns:p14="http://schemas.microsoft.com/office/powerpoint/2010/main" val="2062712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EFE7"/>
        </a:solidFill>
        <a:effectLst/>
      </p:bgPr>
    </p:bg>
    <p:spTree>
      <p:nvGrpSpPr>
        <p:cNvPr id="1" name=""/>
        <p:cNvGrpSpPr/>
        <p:nvPr/>
      </p:nvGrpSpPr>
      <p:grpSpPr>
        <a:xfrm>
          <a:off x="0" y="0"/>
          <a:ext cx="0" cy="0"/>
          <a:chOff x="0" y="0"/>
          <a:chExt cx="0" cy="0"/>
        </a:xfrm>
      </p:grpSpPr>
      <p:pic>
        <p:nvPicPr>
          <p:cNvPr id="11" name="Grafik 10"/>
          <p:cNvPicPr>
            <a:picLocks noChangeAspect="1"/>
          </p:cNvPicPr>
          <p:nvPr/>
        </p:nvPicPr>
        <p:blipFill>
          <a:blip r:embed="rId3"/>
          <a:srcRect r="29179"/>
          <a:stretch>
            <a:fillRect/>
          </a:stretch>
        </p:blipFill>
        <p:spPr>
          <a:xfrm>
            <a:off x="234228" y="171821"/>
            <a:ext cx="7766772" cy="6514358"/>
          </a:xfrm>
          <a:prstGeom prst="rect">
            <a:avLst/>
          </a:prstGeom>
        </p:spPr>
      </p:pic>
      <p:sp>
        <p:nvSpPr>
          <p:cNvPr id="2" name="Rechteck 1">
            <a:extLst>
              <a:ext uri="{FF2B5EF4-FFF2-40B4-BE49-F238E27FC236}">
                <a16:creationId xmlns:a16="http://schemas.microsoft.com/office/drawing/2014/main" id="{00833105-6AC6-4CA8-8BD5-61ABEB31404F}"/>
              </a:ext>
            </a:extLst>
          </p:cNvPr>
          <p:cNvSpPr>
            <a:spLocks noGrp="1"/>
          </p:cNvSpPr>
          <p:nvPr/>
        </p:nvSpPr>
        <p:spPr>
          <a:xfrm>
            <a:off x="8429625" y="12573"/>
            <a:ext cx="3714750" cy="6858000"/>
          </a:xfrm>
          <a:prstGeom prst="rect">
            <a:avLst/>
          </a:prstGeom>
          <a:solidFill>
            <a:srgbClr val="F2EFE7"/>
          </a:solidFill>
          <a:ln w="0">
            <a:noFill/>
            <a:prstDash val="solid"/>
          </a:ln>
        </p:spPr>
      </p:sp>
      <p:sp>
        <p:nvSpPr>
          <p:cNvPr id="3" name="Rechteck 2">
            <a:extLst>
              <a:ext uri="{FF2B5EF4-FFF2-40B4-BE49-F238E27FC236}">
                <a16:creationId xmlns:a16="http://schemas.microsoft.com/office/drawing/2014/main" id="{03AC7224-7A7D-43F9-87D6-031D760B8516}"/>
              </a:ext>
            </a:extLst>
          </p:cNvPr>
          <p:cNvSpPr>
            <a:spLocks noGrp="1"/>
          </p:cNvSpPr>
          <p:nvPr/>
        </p:nvSpPr>
        <p:spPr>
          <a:xfrm>
            <a:off x="8858250" y="457200"/>
            <a:ext cx="2857500" cy="247650"/>
          </a:xfrm>
          <a:prstGeom prst="rect">
            <a:avLst/>
          </a:prstGeom>
          <a:noFill/>
          <a:ln w="0">
            <a:noFill/>
            <a:prstDash val="solid"/>
          </a:ln>
        </p:spPr>
        <p:txBody>
          <a:bodyPr wrap="square" lIns="0" tIns="0" rIns="0" bIns="0" anchor="t">
            <a:noAutofit/>
          </a:bodyPr>
          <a:lstStyle/>
          <a:p>
            <a:pPr algn="l">
              <a:lnSpc>
                <a:spcPct val="108000"/>
              </a:lnSpc>
              <a:buNone/>
              <a:defRPr sz="1200" b="1" i="0">
                <a:solidFill>
                  <a:srgbClr val="D9933A"/>
                </a:solidFill>
                <a:latin typeface="DejaVu Sans"/>
                <a:ea typeface="DejaVu Sans"/>
                <a:cs typeface="DejaVu Sans"/>
              </a:defRPr>
            </a:pPr>
            <a:r>
              <a:rPr sz="1200" b="1" i="0">
                <a:solidFill>
                  <a:srgbClr val="D9933A"/>
                </a:solidFill>
                <a:latin typeface="DejaVu Sans"/>
                <a:ea typeface="DejaVu Sans"/>
                <a:cs typeface="DejaVu Sans"/>
              </a:rPr>
              <a:t>BEREITS UMGESETZT</a:t>
            </a:r>
          </a:p>
        </p:txBody>
      </p:sp>
      <p:sp>
        <p:nvSpPr>
          <p:cNvPr id="4" name="Rechteck 3">
            <a:extLst>
              <a:ext uri="{FF2B5EF4-FFF2-40B4-BE49-F238E27FC236}">
                <a16:creationId xmlns:a16="http://schemas.microsoft.com/office/drawing/2014/main" id="{CA948809-D230-44E6-8902-50A6ECA48092}"/>
              </a:ext>
            </a:extLst>
          </p:cNvPr>
          <p:cNvSpPr>
            <a:spLocks noGrp="1"/>
          </p:cNvSpPr>
          <p:nvPr/>
        </p:nvSpPr>
        <p:spPr>
          <a:xfrm>
            <a:off x="8858250" y="866775"/>
            <a:ext cx="2857500" cy="1028700"/>
          </a:xfrm>
          <a:prstGeom prst="rect">
            <a:avLst/>
          </a:prstGeom>
          <a:noFill/>
          <a:ln w="0">
            <a:noFill/>
            <a:prstDash val="solid"/>
          </a:ln>
        </p:spPr>
        <p:txBody>
          <a:bodyPr wrap="square" lIns="0" tIns="0" rIns="0" bIns="0" anchor="t">
            <a:noAutofit/>
          </a:bodyPr>
          <a:lstStyle/>
          <a:p>
            <a:pPr algn="l">
              <a:lnSpc>
                <a:spcPct val="100000"/>
              </a:lnSpc>
              <a:buNone/>
              <a:defRPr sz="2700" b="1" i="0">
                <a:solidFill>
                  <a:srgbClr val="14364A"/>
                </a:solidFill>
                <a:latin typeface="DejaVu Sans"/>
                <a:ea typeface="DejaVu Sans"/>
                <a:cs typeface="DejaVu Sans"/>
              </a:defRPr>
            </a:pPr>
            <a:r>
              <a:rPr sz="2700" b="1" i="0" dirty="0" err="1">
                <a:solidFill>
                  <a:srgbClr val="14364A"/>
                </a:solidFill>
                <a:latin typeface="DejaVu Sans"/>
                <a:ea typeface="DejaVu Sans"/>
                <a:cs typeface="DejaVu Sans"/>
              </a:rPr>
              <a:t>Kommunale</a:t>
            </a:r>
            <a:r>
              <a:rPr sz="2700" b="1" i="0" dirty="0">
                <a:solidFill>
                  <a:srgbClr val="14364A"/>
                </a:solidFill>
                <a:latin typeface="DejaVu Sans"/>
                <a:ea typeface="DejaVu Sans"/>
                <a:cs typeface="DejaVu Sans"/>
              </a:rPr>
              <a:t> </a:t>
            </a:r>
            <a:r>
              <a:rPr sz="2700" b="1" i="0" dirty="0" err="1">
                <a:solidFill>
                  <a:srgbClr val="14364A"/>
                </a:solidFill>
                <a:latin typeface="DejaVu Sans"/>
                <a:ea typeface="DejaVu Sans"/>
                <a:cs typeface="DejaVu Sans"/>
              </a:rPr>
              <a:t>Flächen</a:t>
            </a:r>
            <a:r>
              <a:rPr sz="2700" b="1" i="0" dirty="0">
                <a:solidFill>
                  <a:srgbClr val="14364A"/>
                </a:solidFill>
                <a:latin typeface="DejaVu Sans"/>
                <a:ea typeface="DejaVu Sans"/>
                <a:cs typeface="DejaVu Sans"/>
              </a:rPr>
              <a:t> </a:t>
            </a:r>
            <a:r>
              <a:rPr sz="2700" b="1" i="0" dirty="0" err="1">
                <a:solidFill>
                  <a:srgbClr val="14364A"/>
                </a:solidFill>
                <a:latin typeface="DejaVu Sans"/>
                <a:ea typeface="DejaVu Sans"/>
                <a:cs typeface="DejaVu Sans"/>
              </a:rPr>
              <a:t>im</a:t>
            </a:r>
            <a:r>
              <a:rPr sz="2700" b="1" i="0" dirty="0">
                <a:solidFill>
                  <a:srgbClr val="14364A"/>
                </a:solidFill>
                <a:latin typeface="DejaVu Sans"/>
                <a:ea typeface="DejaVu Sans"/>
                <a:cs typeface="DejaVu Sans"/>
              </a:rPr>
              <a:t> </a:t>
            </a:r>
            <a:r>
              <a:rPr sz="2700" b="1" i="0" dirty="0" err="1">
                <a:solidFill>
                  <a:srgbClr val="14364A"/>
                </a:solidFill>
                <a:latin typeface="DejaVu Sans"/>
                <a:ea typeface="DejaVu Sans"/>
                <a:cs typeface="DejaVu Sans"/>
              </a:rPr>
              <a:t>Kataster</a:t>
            </a:r>
            <a:endParaRPr sz="2700" b="1" i="0" dirty="0">
              <a:solidFill>
                <a:srgbClr val="14364A"/>
              </a:solidFill>
              <a:latin typeface="DejaVu Sans"/>
              <a:ea typeface="DejaVu Sans"/>
              <a:cs typeface="DejaVu Sans"/>
            </a:endParaRPr>
          </a:p>
        </p:txBody>
      </p:sp>
      <p:sp>
        <p:nvSpPr>
          <p:cNvPr id="5" name="Rechteck 4">
            <a:extLst>
              <a:ext uri="{FF2B5EF4-FFF2-40B4-BE49-F238E27FC236}">
                <a16:creationId xmlns:a16="http://schemas.microsoft.com/office/drawing/2014/main" id="{5D9976FD-1E1E-48EB-B4F9-C81D967723F5}"/>
              </a:ext>
            </a:extLst>
          </p:cNvPr>
          <p:cNvSpPr>
            <a:spLocks noGrp="1"/>
          </p:cNvSpPr>
          <p:nvPr/>
        </p:nvSpPr>
        <p:spPr>
          <a:xfrm>
            <a:off x="8858250" y="2143125"/>
            <a:ext cx="704850" cy="47625"/>
          </a:xfrm>
          <a:prstGeom prst="rect">
            <a:avLst/>
          </a:prstGeom>
          <a:solidFill>
            <a:srgbClr val="2E6F8D"/>
          </a:solidFill>
          <a:ln w="0">
            <a:noFill/>
            <a:prstDash val="solid"/>
          </a:ln>
        </p:spPr>
      </p:sp>
      <p:sp>
        <p:nvSpPr>
          <p:cNvPr id="6" name="Rechteck 5">
            <a:extLst>
              <a:ext uri="{FF2B5EF4-FFF2-40B4-BE49-F238E27FC236}">
                <a16:creationId xmlns:a16="http://schemas.microsoft.com/office/drawing/2014/main" id="{B22C2D5F-7207-497B-B88B-50B029C8DFEC}"/>
              </a:ext>
            </a:extLst>
          </p:cNvPr>
          <p:cNvSpPr>
            <a:spLocks noGrp="1"/>
          </p:cNvSpPr>
          <p:nvPr/>
        </p:nvSpPr>
        <p:spPr>
          <a:xfrm>
            <a:off x="8858250" y="2476500"/>
            <a:ext cx="2857500" cy="704850"/>
          </a:xfrm>
          <a:prstGeom prst="rect">
            <a:avLst/>
          </a:prstGeom>
          <a:noFill/>
          <a:ln w="0">
            <a:noFill/>
            <a:prstDash val="solid"/>
          </a:ln>
        </p:spPr>
        <p:txBody>
          <a:bodyPr wrap="square" lIns="0" tIns="0" rIns="0" bIns="0" anchor="t">
            <a:noAutofit/>
          </a:bodyPr>
          <a:lstStyle/>
          <a:p>
            <a:pPr algn="l">
              <a:lnSpc>
                <a:spcPct val="112000"/>
              </a:lnSpc>
              <a:buNone/>
              <a:defRPr sz="1575" b="0" i="0">
                <a:solidFill>
                  <a:srgbClr val="162A34"/>
                </a:solidFill>
                <a:latin typeface="DejaVu Sans"/>
                <a:ea typeface="DejaVu Sans"/>
                <a:cs typeface="DejaVu Sans"/>
              </a:defRPr>
            </a:pPr>
            <a:r>
              <a:rPr sz="1575" b="0" i="0">
                <a:solidFill>
                  <a:srgbClr val="162A34"/>
                </a:solidFill>
                <a:latin typeface="DejaVu Sans"/>
                <a:ea typeface="DejaVu Sans"/>
                <a:cs typeface="DejaVu Sans"/>
              </a:rPr>
              <a:t>Rot markiert sind Flächen im Eigentum der Gemeinde.</a:t>
            </a:r>
          </a:p>
        </p:txBody>
      </p:sp>
      <p:sp>
        <p:nvSpPr>
          <p:cNvPr id="7" name="Rechteck 6">
            <a:extLst>
              <a:ext uri="{FF2B5EF4-FFF2-40B4-BE49-F238E27FC236}">
                <a16:creationId xmlns:a16="http://schemas.microsoft.com/office/drawing/2014/main" id="{1A3A372F-83B2-4F58-AC14-D9114CA8BC95}"/>
              </a:ext>
            </a:extLst>
          </p:cNvPr>
          <p:cNvSpPr>
            <a:spLocks noGrp="1"/>
          </p:cNvSpPr>
          <p:nvPr/>
        </p:nvSpPr>
        <p:spPr>
          <a:xfrm>
            <a:off x="8858250" y="3524250"/>
            <a:ext cx="2857500" cy="1181100"/>
          </a:xfrm>
          <a:prstGeom prst="rect">
            <a:avLst/>
          </a:prstGeom>
          <a:noFill/>
          <a:ln w="0">
            <a:noFill/>
            <a:prstDash val="solid"/>
          </a:ln>
        </p:spPr>
        <p:txBody>
          <a:bodyPr wrap="square" lIns="0" tIns="0" rIns="0" bIns="0" anchor="t">
            <a:noAutofit/>
          </a:bodyPr>
          <a:lstStyle/>
          <a:p>
            <a:pPr algn="l">
              <a:lnSpc>
                <a:spcPct val="112000"/>
              </a:lnSpc>
              <a:buNone/>
              <a:defRPr sz="1500" b="1" i="0">
                <a:solidFill>
                  <a:srgbClr val="14364A"/>
                </a:solidFill>
                <a:latin typeface="DejaVu Sans"/>
                <a:ea typeface="DejaVu Sans"/>
                <a:cs typeface="DejaVu Sans"/>
              </a:defRPr>
            </a:pPr>
            <a:r>
              <a:rPr sz="1500" b="1" i="0">
                <a:solidFill>
                  <a:srgbClr val="14364A"/>
                </a:solidFill>
                <a:latin typeface="DejaVu Sans"/>
                <a:ea typeface="DejaVu Sans"/>
                <a:cs typeface="DejaVu Sans"/>
              </a:rPr>
              <a:t>Gewässernahe Flächen hat die Gemeinde bereits erworben. Sie werden extensiv bewirtschaftet.</a:t>
            </a:r>
          </a:p>
        </p:txBody>
      </p:sp>
      <p:sp>
        <p:nvSpPr>
          <p:cNvPr id="8" name="Rechteck 7">
            <a:extLst>
              <a:ext uri="{FF2B5EF4-FFF2-40B4-BE49-F238E27FC236}">
                <a16:creationId xmlns:a16="http://schemas.microsoft.com/office/drawing/2014/main" id="{6A5A2FCC-D571-4726-B723-CE96307ED6A1}"/>
              </a:ext>
            </a:extLst>
          </p:cNvPr>
          <p:cNvSpPr>
            <a:spLocks noGrp="1"/>
          </p:cNvSpPr>
          <p:nvPr/>
        </p:nvSpPr>
        <p:spPr>
          <a:xfrm>
            <a:off x="8858250" y="4953000"/>
            <a:ext cx="2857500" cy="704850"/>
          </a:xfrm>
          <a:prstGeom prst="rect">
            <a:avLst/>
          </a:prstGeom>
          <a:noFill/>
          <a:ln w="0">
            <a:noFill/>
            <a:prstDash val="solid"/>
          </a:ln>
        </p:spPr>
        <p:txBody>
          <a:bodyPr wrap="square" lIns="0" tIns="0" rIns="0" bIns="0" anchor="t">
            <a:noAutofit/>
          </a:bodyPr>
          <a:lstStyle/>
          <a:p>
            <a:pPr algn="l">
              <a:lnSpc>
                <a:spcPct val="112000"/>
              </a:lnSpc>
              <a:buNone/>
              <a:defRPr sz="1350" b="0" i="0">
                <a:solidFill>
                  <a:srgbClr val="2E6F8D"/>
                </a:solidFill>
                <a:latin typeface="DejaVu Sans"/>
                <a:ea typeface="DejaVu Sans"/>
                <a:cs typeface="DejaVu Sans"/>
              </a:defRPr>
            </a:pPr>
            <a:r>
              <a:rPr sz="1350" b="0" i="0">
                <a:solidFill>
                  <a:srgbClr val="2E6F8D"/>
                </a:solidFill>
                <a:latin typeface="DejaVu Sans"/>
                <a:ea typeface="DejaVu Sans"/>
                <a:cs typeface="DejaVu Sans"/>
              </a:rPr>
              <a:t>Wirkung: zusätzlicher Raum für Rückhalt und Versickerung.</a:t>
            </a:r>
          </a:p>
        </p:txBody>
      </p:sp>
      <p:sp>
        <p:nvSpPr>
          <p:cNvPr id="9" name="Rechteck 8">
            <a:extLst>
              <a:ext uri="{FF2B5EF4-FFF2-40B4-BE49-F238E27FC236}">
                <a16:creationId xmlns:a16="http://schemas.microsoft.com/office/drawing/2014/main" id="{B53B4C8E-5160-418F-8191-1DF6724626EF}"/>
              </a:ext>
            </a:extLst>
          </p:cNvPr>
          <p:cNvSpPr>
            <a:spLocks noGrp="1"/>
          </p:cNvSpPr>
          <p:nvPr/>
        </p:nvSpPr>
        <p:spPr>
          <a:xfrm>
            <a:off x="8858250" y="6210300"/>
            <a:ext cx="2524125" cy="228600"/>
          </a:xfrm>
          <a:prstGeom prst="rect">
            <a:avLst/>
          </a:prstGeom>
          <a:noFill/>
          <a:ln w="0">
            <a:noFill/>
            <a:prstDash val="solid"/>
          </a:ln>
        </p:spPr>
        <p:txBody>
          <a:bodyPr wrap="square" lIns="0" tIns="0" rIns="0" bIns="0" anchor="t">
            <a:noAutofit/>
          </a:bodyPr>
          <a:lstStyle/>
          <a:p>
            <a:pPr algn="l">
              <a:lnSpc>
                <a:spcPct val="108000"/>
              </a:lnSpc>
              <a:buNone/>
              <a:defRPr sz="900" b="0" i="0">
                <a:solidFill>
                  <a:srgbClr val="60747E"/>
                </a:solidFill>
                <a:latin typeface="DejaVu Sans"/>
                <a:ea typeface="DejaVu Sans"/>
                <a:cs typeface="DejaVu Sans"/>
              </a:defRPr>
            </a:pPr>
            <a:r>
              <a:rPr sz="900" b="0" i="0">
                <a:solidFill>
                  <a:srgbClr val="60747E"/>
                </a:solidFill>
                <a:latin typeface="DejaVu Sans"/>
                <a:ea typeface="DejaVu Sans"/>
                <a:cs typeface="DejaVu Sans"/>
              </a:rPr>
              <a:t>HVBG · ALKIS · Stand 02.08.2026</a:t>
            </a:r>
          </a:p>
        </p:txBody>
      </p:sp>
      <p:sp>
        <p:nvSpPr>
          <p:cNvPr id="10" name="Rechteck 9">
            <a:extLst>
              <a:ext uri="{FF2B5EF4-FFF2-40B4-BE49-F238E27FC236}">
                <a16:creationId xmlns:a16="http://schemas.microsoft.com/office/drawing/2014/main" id="{BE7281B5-D443-4947-B186-F25366406D55}"/>
              </a:ext>
            </a:extLst>
          </p:cNvPr>
          <p:cNvSpPr>
            <a:spLocks noGrp="1"/>
          </p:cNvSpPr>
          <p:nvPr/>
        </p:nvSpPr>
        <p:spPr>
          <a:xfrm>
            <a:off x="11410950" y="6438900"/>
            <a:ext cx="304800" cy="171450"/>
          </a:xfrm>
          <a:prstGeom prst="rect">
            <a:avLst/>
          </a:prstGeom>
          <a:noFill/>
          <a:ln w="0">
            <a:noFill/>
            <a:prstDash val="solid"/>
          </a:ln>
        </p:spPr>
        <p:txBody>
          <a:bodyPr wrap="square" lIns="0" tIns="0" rIns="0" bIns="0" anchor="t">
            <a:noAutofit/>
          </a:bodyPr>
          <a:lstStyle/>
          <a:p>
            <a:pPr algn="r">
              <a:lnSpc>
                <a:spcPct val="108000"/>
              </a:lnSpc>
              <a:buNone/>
              <a:defRPr sz="900" b="1" i="0">
                <a:solidFill>
                  <a:srgbClr val="60747E"/>
                </a:solidFill>
                <a:latin typeface="DejaVu Sans"/>
                <a:ea typeface="DejaVu Sans"/>
                <a:cs typeface="DejaVu Sans"/>
              </a:defRPr>
            </a:pPr>
            <a:r>
              <a:rPr sz="900" b="1" i="0">
                <a:solidFill>
                  <a:srgbClr val="60747E"/>
                </a:solidFill>
                <a:latin typeface="DejaVu Sans"/>
                <a:ea typeface="DejaVu Sans"/>
                <a:cs typeface="DejaVu Sans"/>
              </a:rPr>
              <a:t>08</a:t>
            </a:r>
          </a:p>
        </p:txBody>
      </p:sp>
    </p:spTree>
    <p:extLst>
      <p:ext uri="{BB962C8B-B14F-4D97-AF65-F5344CB8AC3E}">
        <p14:creationId xmlns:p14="http://schemas.microsoft.com/office/powerpoint/2010/main" val="593496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EFE7"/>
        </a:solidFill>
        <a:effectLst/>
      </p:bgPr>
    </p:bg>
    <p:spTree>
      <p:nvGrpSpPr>
        <p:cNvPr id="1" name=""/>
        <p:cNvGrpSpPr/>
        <p:nvPr/>
      </p:nvGrpSpPr>
      <p:grpSpPr>
        <a:xfrm>
          <a:off x="0" y="0"/>
          <a:ext cx="0" cy="0"/>
          <a:chOff x="0" y="0"/>
          <a:chExt cx="0" cy="0"/>
        </a:xfrm>
      </p:grpSpPr>
      <p:pic>
        <p:nvPicPr>
          <p:cNvPr id="11" name="Grafik 10"/>
          <p:cNvPicPr>
            <a:picLocks noChangeAspect="1"/>
          </p:cNvPicPr>
          <p:nvPr/>
        </p:nvPicPr>
        <p:blipFill>
          <a:blip r:embed="rId3"/>
          <a:srcRect r="28124"/>
          <a:stretch>
            <a:fillRect/>
          </a:stretch>
        </p:blipFill>
        <p:spPr>
          <a:xfrm>
            <a:off x="490827" y="306023"/>
            <a:ext cx="7557798" cy="6245953"/>
          </a:xfrm>
          <a:prstGeom prst="rect">
            <a:avLst/>
          </a:prstGeom>
        </p:spPr>
      </p:pic>
      <p:sp>
        <p:nvSpPr>
          <p:cNvPr id="2" name="Rechteck 1">
            <a:extLst>
              <a:ext uri="{FF2B5EF4-FFF2-40B4-BE49-F238E27FC236}">
                <a16:creationId xmlns:a16="http://schemas.microsoft.com/office/drawing/2014/main" id="{67DD9AE7-6E66-481E-9613-0E8BC2F1619C}"/>
              </a:ext>
            </a:extLst>
          </p:cNvPr>
          <p:cNvSpPr>
            <a:spLocks noGrp="1"/>
          </p:cNvSpPr>
          <p:nvPr/>
        </p:nvSpPr>
        <p:spPr>
          <a:xfrm>
            <a:off x="8477250" y="0"/>
            <a:ext cx="3714750" cy="6858000"/>
          </a:xfrm>
          <a:prstGeom prst="rect">
            <a:avLst/>
          </a:prstGeom>
          <a:solidFill>
            <a:srgbClr val="F2EFE7"/>
          </a:solidFill>
          <a:ln w="0">
            <a:noFill/>
            <a:prstDash val="solid"/>
          </a:ln>
        </p:spPr>
      </p:sp>
      <p:sp>
        <p:nvSpPr>
          <p:cNvPr id="3" name="Rechteck 2">
            <a:extLst>
              <a:ext uri="{FF2B5EF4-FFF2-40B4-BE49-F238E27FC236}">
                <a16:creationId xmlns:a16="http://schemas.microsoft.com/office/drawing/2014/main" id="{7FB34841-2BD7-4E55-B656-48A000B377A0}"/>
              </a:ext>
            </a:extLst>
          </p:cNvPr>
          <p:cNvSpPr>
            <a:spLocks noGrp="1"/>
          </p:cNvSpPr>
          <p:nvPr/>
        </p:nvSpPr>
        <p:spPr>
          <a:xfrm>
            <a:off x="8858250" y="457200"/>
            <a:ext cx="2857500" cy="247650"/>
          </a:xfrm>
          <a:prstGeom prst="rect">
            <a:avLst/>
          </a:prstGeom>
          <a:noFill/>
          <a:ln w="0">
            <a:noFill/>
            <a:prstDash val="solid"/>
          </a:ln>
        </p:spPr>
        <p:txBody>
          <a:bodyPr wrap="square" lIns="0" tIns="0" rIns="0" bIns="0" anchor="t">
            <a:noAutofit/>
          </a:bodyPr>
          <a:lstStyle/>
          <a:p>
            <a:pPr algn="l">
              <a:lnSpc>
                <a:spcPct val="108000"/>
              </a:lnSpc>
              <a:buNone/>
              <a:defRPr sz="1200" b="1" i="0">
                <a:solidFill>
                  <a:srgbClr val="718D62"/>
                </a:solidFill>
                <a:latin typeface="DejaVu Sans"/>
                <a:ea typeface="DejaVu Sans"/>
                <a:cs typeface="DejaVu Sans"/>
              </a:defRPr>
            </a:pPr>
            <a:r>
              <a:rPr sz="1200" b="1" i="0">
                <a:solidFill>
                  <a:srgbClr val="718D62"/>
                </a:solidFill>
                <a:latin typeface="DejaVu Sans"/>
                <a:ea typeface="DejaVu Sans"/>
                <a:cs typeface="DejaVu Sans"/>
              </a:rPr>
              <a:t>FLÄCHENSICHERUNG</a:t>
            </a:r>
          </a:p>
        </p:txBody>
      </p:sp>
      <p:sp>
        <p:nvSpPr>
          <p:cNvPr id="4" name="Rechteck 3">
            <a:extLst>
              <a:ext uri="{FF2B5EF4-FFF2-40B4-BE49-F238E27FC236}">
                <a16:creationId xmlns:a16="http://schemas.microsoft.com/office/drawing/2014/main" id="{3DBDC684-767B-425C-B13C-4C2939473FDC}"/>
              </a:ext>
            </a:extLst>
          </p:cNvPr>
          <p:cNvSpPr>
            <a:spLocks noGrp="1"/>
          </p:cNvSpPr>
          <p:nvPr/>
        </p:nvSpPr>
        <p:spPr>
          <a:xfrm>
            <a:off x="8858250" y="866775"/>
            <a:ext cx="2857500" cy="1028700"/>
          </a:xfrm>
          <a:prstGeom prst="rect">
            <a:avLst/>
          </a:prstGeom>
          <a:noFill/>
          <a:ln w="0">
            <a:noFill/>
            <a:prstDash val="solid"/>
          </a:ln>
        </p:spPr>
        <p:txBody>
          <a:bodyPr wrap="square" lIns="0" tIns="0" rIns="0" bIns="0" anchor="t">
            <a:noAutofit/>
          </a:bodyPr>
          <a:lstStyle/>
          <a:p>
            <a:pPr algn="l">
              <a:lnSpc>
                <a:spcPct val="100000"/>
              </a:lnSpc>
              <a:buNone/>
              <a:defRPr sz="2700" b="1" i="0">
                <a:solidFill>
                  <a:srgbClr val="14364A"/>
                </a:solidFill>
                <a:latin typeface="DejaVu Sans"/>
                <a:ea typeface="DejaVu Sans"/>
                <a:cs typeface="DejaVu Sans"/>
              </a:defRPr>
            </a:pPr>
            <a:r>
              <a:rPr sz="2700" b="1" i="0">
                <a:solidFill>
                  <a:srgbClr val="14364A"/>
                </a:solidFill>
                <a:latin typeface="DejaVu Sans"/>
                <a:ea typeface="DejaVu Sans"/>
                <a:cs typeface="DejaVu Sans"/>
              </a:rPr>
              <a:t>Kommunale Flächen im Luftbild</a:t>
            </a:r>
          </a:p>
        </p:txBody>
      </p:sp>
      <p:sp>
        <p:nvSpPr>
          <p:cNvPr id="5" name="Rechteck 4">
            <a:extLst>
              <a:ext uri="{FF2B5EF4-FFF2-40B4-BE49-F238E27FC236}">
                <a16:creationId xmlns:a16="http://schemas.microsoft.com/office/drawing/2014/main" id="{FF3637BE-76E0-4DF2-98FF-9B19079376E3}"/>
              </a:ext>
            </a:extLst>
          </p:cNvPr>
          <p:cNvSpPr>
            <a:spLocks noGrp="1"/>
          </p:cNvSpPr>
          <p:nvPr/>
        </p:nvSpPr>
        <p:spPr>
          <a:xfrm>
            <a:off x="8858250" y="2143125"/>
            <a:ext cx="704850" cy="47625"/>
          </a:xfrm>
          <a:prstGeom prst="rect">
            <a:avLst/>
          </a:prstGeom>
          <a:solidFill>
            <a:srgbClr val="718D62"/>
          </a:solidFill>
          <a:ln w="0">
            <a:noFill/>
            <a:prstDash val="solid"/>
          </a:ln>
        </p:spPr>
      </p:sp>
      <p:sp>
        <p:nvSpPr>
          <p:cNvPr id="6" name="Rechteck 5">
            <a:extLst>
              <a:ext uri="{FF2B5EF4-FFF2-40B4-BE49-F238E27FC236}">
                <a16:creationId xmlns:a16="http://schemas.microsoft.com/office/drawing/2014/main" id="{EEA39DBB-678C-4A0D-9E36-07E09E49D8EF}"/>
              </a:ext>
            </a:extLst>
          </p:cNvPr>
          <p:cNvSpPr>
            <a:spLocks noGrp="1"/>
          </p:cNvSpPr>
          <p:nvPr/>
        </p:nvSpPr>
        <p:spPr>
          <a:xfrm>
            <a:off x="8858250" y="2476500"/>
            <a:ext cx="2857500" cy="857250"/>
          </a:xfrm>
          <a:prstGeom prst="rect">
            <a:avLst/>
          </a:prstGeom>
          <a:noFill/>
          <a:ln w="0">
            <a:noFill/>
            <a:prstDash val="solid"/>
          </a:ln>
        </p:spPr>
        <p:txBody>
          <a:bodyPr wrap="square" lIns="0" tIns="0" rIns="0" bIns="0" anchor="t">
            <a:noAutofit/>
          </a:bodyPr>
          <a:lstStyle/>
          <a:p>
            <a:pPr algn="l">
              <a:lnSpc>
                <a:spcPct val="112000"/>
              </a:lnSpc>
              <a:buNone/>
              <a:defRPr sz="1575" b="0" i="0">
                <a:solidFill>
                  <a:srgbClr val="162A34"/>
                </a:solidFill>
                <a:latin typeface="DejaVu Sans"/>
                <a:ea typeface="DejaVu Sans"/>
                <a:cs typeface="DejaVu Sans"/>
              </a:defRPr>
            </a:pPr>
            <a:r>
              <a:rPr sz="1575" b="0" i="0">
                <a:solidFill>
                  <a:srgbClr val="162A34"/>
                </a:solidFill>
                <a:latin typeface="DejaVu Sans"/>
                <a:ea typeface="DejaVu Sans"/>
                <a:cs typeface="DejaVu Sans"/>
              </a:rPr>
              <a:t>Das Luftbild ordnet die kommunalen Flächen in den Landschaftsraum ein.</a:t>
            </a:r>
          </a:p>
        </p:txBody>
      </p:sp>
      <p:sp>
        <p:nvSpPr>
          <p:cNvPr id="7" name="Rechteck 6">
            <a:extLst>
              <a:ext uri="{FF2B5EF4-FFF2-40B4-BE49-F238E27FC236}">
                <a16:creationId xmlns:a16="http://schemas.microsoft.com/office/drawing/2014/main" id="{681D5296-3253-45B0-B803-3CEE70B364DA}"/>
              </a:ext>
            </a:extLst>
          </p:cNvPr>
          <p:cNvSpPr>
            <a:spLocks noGrp="1"/>
          </p:cNvSpPr>
          <p:nvPr/>
        </p:nvSpPr>
        <p:spPr>
          <a:xfrm>
            <a:off x="8858250" y="3638550"/>
            <a:ext cx="2857500" cy="942975"/>
          </a:xfrm>
          <a:prstGeom prst="rect">
            <a:avLst/>
          </a:prstGeom>
          <a:noFill/>
          <a:ln w="0">
            <a:noFill/>
            <a:prstDash val="solid"/>
          </a:ln>
        </p:spPr>
        <p:txBody>
          <a:bodyPr wrap="square" lIns="0" tIns="0" rIns="0" bIns="0" anchor="t">
            <a:noAutofit/>
          </a:bodyPr>
          <a:lstStyle/>
          <a:p>
            <a:pPr algn="l">
              <a:lnSpc>
                <a:spcPct val="112000"/>
              </a:lnSpc>
              <a:buNone/>
              <a:defRPr sz="1575" b="1" i="0">
                <a:solidFill>
                  <a:srgbClr val="14364A"/>
                </a:solidFill>
                <a:latin typeface="DejaVu Sans"/>
                <a:ea typeface="DejaVu Sans"/>
                <a:cs typeface="DejaVu Sans"/>
              </a:defRPr>
            </a:pPr>
            <a:r>
              <a:rPr sz="1575" b="1" i="0">
                <a:solidFill>
                  <a:srgbClr val="14364A"/>
                </a:solidFill>
                <a:latin typeface="DejaVu Sans"/>
                <a:ea typeface="DejaVu Sans"/>
                <a:cs typeface="DejaVu Sans"/>
              </a:rPr>
              <a:t>Entlang der Gewässer bleiben erworbene Flächen extensiv bewirtschaftet.</a:t>
            </a:r>
          </a:p>
        </p:txBody>
      </p:sp>
      <p:sp>
        <p:nvSpPr>
          <p:cNvPr id="8" name="Rechteck 7">
            <a:extLst>
              <a:ext uri="{FF2B5EF4-FFF2-40B4-BE49-F238E27FC236}">
                <a16:creationId xmlns:a16="http://schemas.microsoft.com/office/drawing/2014/main" id="{11E47212-A2F6-4C13-847D-1EF99FC256D6}"/>
              </a:ext>
            </a:extLst>
          </p:cNvPr>
          <p:cNvSpPr>
            <a:spLocks noGrp="1"/>
          </p:cNvSpPr>
          <p:nvPr/>
        </p:nvSpPr>
        <p:spPr>
          <a:xfrm>
            <a:off x="8858250" y="4857750"/>
            <a:ext cx="2857500" cy="781050"/>
          </a:xfrm>
          <a:prstGeom prst="rect">
            <a:avLst/>
          </a:prstGeom>
          <a:noFill/>
          <a:ln w="0">
            <a:noFill/>
            <a:prstDash val="solid"/>
          </a:ln>
        </p:spPr>
        <p:txBody>
          <a:bodyPr wrap="square" lIns="0" tIns="0" rIns="0" bIns="0" anchor="t">
            <a:noAutofit/>
          </a:bodyPr>
          <a:lstStyle/>
          <a:p>
            <a:pPr algn="l">
              <a:lnSpc>
                <a:spcPct val="112000"/>
              </a:lnSpc>
              <a:buNone/>
              <a:defRPr sz="1350" b="0" i="0">
                <a:solidFill>
                  <a:srgbClr val="718D62"/>
                </a:solidFill>
                <a:latin typeface="DejaVu Sans"/>
                <a:ea typeface="DejaVu Sans"/>
                <a:cs typeface="DejaVu Sans"/>
              </a:defRPr>
            </a:pPr>
            <a:r>
              <a:rPr sz="1350" b="0" i="0">
                <a:solidFill>
                  <a:srgbClr val="718D62"/>
                </a:solidFill>
                <a:latin typeface="DejaVu Sans"/>
                <a:ea typeface="DejaVu Sans"/>
                <a:cs typeface="DejaVu Sans"/>
              </a:rPr>
              <a:t>Sie unterstützen Retention, Versickerung und die naturnahe Entwicklung.</a:t>
            </a:r>
          </a:p>
        </p:txBody>
      </p:sp>
      <p:sp>
        <p:nvSpPr>
          <p:cNvPr id="9" name="Rechteck 8">
            <a:extLst>
              <a:ext uri="{FF2B5EF4-FFF2-40B4-BE49-F238E27FC236}">
                <a16:creationId xmlns:a16="http://schemas.microsoft.com/office/drawing/2014/main" id="{49323E05-5604-4922-8C2A-28AF3E7E110F}"/>
              </a:ext>
            </a:extLst>
          </p:cNvPr>
          <p:cNvSpPr>
            <a:spLocks noGrp="1"/>
          </p:cNvSpPr>
          <p:nvPr/>
        </p:nvSpPr>
        <p:spPr>
          <a:xfrm>
            <a:off x="8858250" y="6210300"/>
            <a:ext cx="2524125" cy="228600"/>
          </a:xfrm>
          <a:prstGeom prst="rect">
            <a:avLst/>
          </a:prstGeom>
          <a:noFill/>
          <a:ln w="0">
            <a:noFill/>
            <a:prstDash val="solid"/>
          </a:ln>
        </p:spPr>
        <p:txBody>
          <a:bodyPr wrap="square" lIns="0" tIns="0" rIns="0" bIns="0" anchor="t">
            <a:noAutofit/>
          </a:bodyPr>
          <a:lstStyle/>
          <a:p>
            <a:pPr algn="l">
              <a:lnSpc>
                <a:spcPct val="108000"/>
              </a:lnSpc>
              <a:buNone/>
              <a:defRPr sz="900" b="0" i="0">
                <a:solidFill>
                  <a:srgbClr val="60747E"/>
                </a:solidFill>
                <a:latin typeface="DejaVu Sans"/>
                <a:ea typeface="DejaVu Sans"/>
                <a:cs typeface="DejaVu Sans"/>
              </a:defRPr>
            </a:pPr>
            <a:r>
              <a:rPr sz="900" b="0" i="0">
                <a:solidFill>
                  <a:srgbClr val="60747E"/>
                </a:solidFill>
                <a:latin typeface="DejaVu Sans"/>
                <a:ea typeface="DejaVu Sans"/>
                <a:cs typeface="DejaVu Sans"/>
              </a:rPr>
              <a:t>HVBG · ALKIS · Stand 02.08.2026</a:t>
            </a:r>
          </a:p>
        </p:txBody>
      </p:sp>
      <p:sp>
        <p:nvSpPr>
          <p:cNvPr id="10" name="Rechteck 9">
            <a:extLst>
              <a:ext uri="{FF2B5EF4-FFF2-40B4-BE49-F238E27FC236}">
                <a16:creationId xmlns:a16="http://schemas.microsoft.com/office/drawing/2014/main" id="{C86F0120-696C-430E-9F63-F6BBDFA0DF10}"/>
              </a:ext>
            </a:extLst>
          </p:cNvPr>
          <p:cNvSpPr>
            <a:spLocks noGrp="1"/>
          </p:cNvSpPr>
          <p:nvPr/>
        </p:nvSpPr>
        <p:spPr>
          <a:xfrm>
            <a:off x="11410950" y="6438900"/>
            <a:ext cx="304800" cy="171450"/>
          </a:xfrm>
          <a:prstGeom prst="rect">
            <a:avLst/>
          </a:prstGeom>
          <a:noFill/>
          <a:ln w="0">
            <a:noFill/>
            <a:prstDash val="solid"/>
          </a:ln>
        </p:spPr>
        <p:txBody>
          <a:bodyPr wrap="square" lIns="0" tIns="0" rIns="0" bIns="0" anchor="t">
            <a:noAutofit/>
          </a:bodyPr>
          <a:lstStyle/>
          <a:p>
            <a:pPr algn="r">
              <a:lnSpc>
                <a:spcPct val="108000"/>
              </a:lnSpc>
              <a:buNone/>
              <a:defRPr sz="900" b="1" i="0">
                <a:solidFill>
                  <a:srgbClr val="60747E"/>
                </a:solidFill>
                <a:latin typeface="DejaVu Sans"/>
                <a:ea typeface="DejaVu Sans"/>
                <a:cs typeface="DejaVu Sans"/>
              </a:defRPr>
            </a:pPr>
            <a:r>
              <a:rPr sz="900" b="1" i="0">
                <a:solidFill>
                  <a:srgbClr val="60747E"/>
                </a:solidFill>
                <a:latin typeface="DejaVu Sans"/>
                <a:ea typeface="DejaVu Sans"/>
                <a:cs typeface="DejaVu Sans"/>
              </a:rPr>
              <a:t>09</a:t>
            </a:r>
          </a:p>
        </p:txBody>
      </p:sp>
    </p:spTree>
    <p:extLst>
      <p:ext uri="{BB962C8B-B14F-4D97-AF65-F5344CB8AC3E}">
        <p14:creationId xmlns:p14="http://schemas.microsoft.com/office/powerpoint/2010/main" val="389500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2EFE7"/>
        </a:solidFill>
        <a:effectLst/>
      </p:bgPr>
    </p:bg>
    <p:spTree>
      <p:nvGrpSpPr>
        <p:cNvPr id="1" name=""/>
        <p:cNvGrpSpPr/>
        <p:nvPr/>
      </p:nvGrpSpPr>
      <p:grpSpPr>
        <a:xfrm>
          <a:off x="0" y="0"/>
          <a:ext cx="0" cy="0"/>
          <a:chOff x="0" y="0"/>
          <a:chExt cx="0" cy="0"/>
        </a:xfrm>
      </p:grpSpPr>
      <p:sp>
        <p:nvSpPr>
          <p:cNvPr id="11" name="slide-title">
            <a:extLst>
              <a:ext uri="{FF2B5EF4-FFF2-40B4-BE49-F238E27FC236}">
                <a16:creationId xmlns:a16="http://schemas.microsoft.com/office/drawing/2014/main" id="{36ECAC22-7924-4210-928D-E2AFDA0F626C}"/>
              </a:ext>
            </a:extLst>
          </p:cNvPr>
          <p:cNvSpPr>
            <a:spLocks noGrp="1"/>
          </p:cNvSpPr>
          <p:nvPr/>
        </p:nvSpPr>
        <p:spPr>
          <a:xfrm>
            <a:off x="685800" y="509778"/>
            <a:ext cx="10820400" cy="518922"/>
          </a:xfrm>
          <a:prstGeom prst="rect">
            <a:avLst/>
          </a:prstGeom>
          <a:noFill/>
          <a:ln w="0">
            <a:noFill/>
            <a:prstDash val="solid"/>
          </a:ln>
        </p:spPr>
        <p:txBody>
          <a:bodyPr wrap="square" lIns="0" tIns="0" rIns="0" bIns="0" anchor="ctr">
            <a:noAutofit/>
          </a:bodyPr>
          <a:lstStyle/>
          <a:p>
            <a:pPr algn="ctr">
              <a:lnSpc>
                <a:spcPct val="100000"/>
              </a:lnSpc>
              <a:defRPr sz="3225" b="1" i="0">
                <a:solidFill>
                  <a:srgbClr val="162A34"/>
                </a:solidFill>
                <a:latin typeface="DejaVu Sans"/>
                <a:ea typeface="DejaVu Sans"/>
                <a:cs typeface="DejaVu Sans"/>
              </a:defRPr>
            </a:pPr>
            <a:r>
              <a:rPr lang="de-DE" sz="3225" b="1" dirty="0">
                <a:solidFill>
                  <a:srgbClr val="162A34"/>
                </a:solidFill>
                <a:latin typeface="DejaVu Sans"/>
              </a:rPr>
              <a:t>Praxisbeispiel: Gewässerunterhaltung</a:t>
            </a:r>
          </a:p>
          <a:p>
            <a:pPr algn="l">
              <a:lnSpc>
                <a:spcPct val="108000"/>
              </a:lnSpc>
              <a:buNone/>
              <a:defRPr sz="3225" b="1" i="0">
                <a:solidFill>
                  <a:srgbClr val="162A34"/>
                </a:solidFill>
                <a:latin typeface="DejaVu Sans"/>
                <a:ea typeface="DejaVu Sans"/>
                <a:cs typeface="DejaVu Sans"/>
              </a:defRPr>
            </a:pPr>
            <a:endParaRPr sz="3225" b="1" i="0" dirty="0">
              <a:solidFill>
                <a:srgbClr val="162A34"/>
              </a:solidFill>
              <a:latin typeface="DejaVu Sans"/>
              <a:ea typeface="DejaVu Sans"/>
              <a:cs typeface="DejaVu Sans"/>
            </a:endParaRPr>
          </a:p>
        </p:txBody>
      </p:sp>
      <p:sp>
        <p:nvSpPr>
          <p:cNvPr id="2" name="Rechteck 1">
            <a:extLst>
              <a:ext uri="{FF2B5EF4-FFF2-40B4-BE49-F238E27FC236}">
                <a16:creationId xmlns:a16="http://schemas.microsoft.com/office/drawing/2014/main" id="{6FA8757F-06A6-4C1B-AE49-19A427ACE482}"/>
              </a:ext>
            </a:extLst>
          </p:cNvPr>
          <p:cNvSpPr>
            <a:spLocks noGrp="1"/>
          </p:cNvSpPr>
          <p:nvPr/>
        </p:nvSpPr>
        <p:spPr>
          <a:xfrm>
            <a:off x="666750" y="1104900"/>
            <a:ext cx="10820400" cy="400050"/>
          </a:xfrm>
          <a:prstGeom prst="rect">
            <a:avLst/>
          </a:prstGeom>
          <a:noFill/>
          <a:ln w="0">
            <a:noFill/>
            <a:prstDash val="solid"/>
          </a:ln>
        </p:spPr>
        <p:txBody>
          <a:bodyPr wrap="square" lIns="0" tIns="0" rIns="0" bIns="0" anchor="t">
            <a:noAutofit/>
          </a:bodyPr>
          <a:lstStyle/>
          <a:p>
            <a:pPr>
              <a:defRPr sz="1575" b="0" i="0">
                <a:solidFill>
                  <a:srgbClr val="60747E"/>
                </a:solidFill>
                <a:latin typeface="DejaVu Sans"/>
                <a:ea typeface="DejaVu Sans"/>
                <a:cs typeface="DejaVu Sans"/>
              </a:defRPr>
            </a:pPr>
            <a:r>
              <a:rPr lang="de-DE" sz="1575" dirty="0">
                <a:solidFill>
                  <a:srgbClr val="60747E"/>
                </a:solidFill>
                <a:latin typeface="DejaVu Sans"/>
              </a:rPr>
              <a:t>Die Wehranlage am Katzengraben unterstützt die Steuerung des Wasserabflusses und die Unterhaltung des Gewässers</a:t>
            </a:r>
            <a:r>
              <a:rPr sz="1575" b="0" i="0" dirty="0">
                <a:solidFill>
                  <a:srgbClr val="60747E"/>
                </a:solidFill>
                <a:latin typeface="DejaVu Sans"/>
                <a:ea typeface="DejaVu Sans"/>
                <a:cs typeface="DejaVu Sans"/>
              </a:rPr>
              <a:t>.</a:t>
            </a:r>
          </a:p>
        </p:txBody>
      </p:sp>
      <p:sp>
        <p:nvSpPr>
          <p:cNvPr id="5" name="Rechteck 4">
            <a:extLst>
              <a:ext uri="{FF2B5EF4-FFF2-40B4-BE49-F238E27FC236}">
                <a16:creationId xmlns:a16="http://schemas.microsoft.com/office/drawing/2014/main" id="{40CE34FC-BB3B-4978-82A0-262F5864872E}"/>
              </a:ext>
            </a:extLst>
          </p:cNvPr>
          <p:cNvSpPr>
            <a:spLocks noGrp="1"/>
          </p:cNvSpPr>
          <p:nvPr/>
        </p:nvSpPr>
        <p:spPr>
          <a:xfrm>
            <a:off x="685800" y="5486400"/>
            <a:ext cx="5768177" cy="419100"/>
          </a:xfrm>
          <a:prstGeom prst="rect">
            <a:avLst/>
          </a:prstGeom>
          <a:solidFill>
            <a:srgbClr val="0C2737">
              <a:alpha val="82000"/>
            </a:srgbClr>
          </a:solidFill>
          <a:ln w="0">
            <a:noFill/>
            <a:prstDash val="solid"/>
          </a:ln>
        </p:spPr>
        <p:txBody>
          <a:bodyPr/>
          <a:lstStyle/>
          <a:p>
            <a:endParaRPr lang="de-DE" dirty="0"/>
          </a:p>
        </p:txBody>
      </p:sp>
      <p:sp>
        <p:nvSpPr>
          <p:cNvPr id="6" name="Rechteck 5">
            <a:extLst>
              <a:ext uri="{FF2B5EF4-FFF2-40B4-BE49-F238E27FC236}">
                <a16:creationId xmlns:a16="http://schemas.microsoft.com/office/drawing/2014/main" id="{90205B67-0605-4C39-84DC-C8024548C551}"/>
              </a:ext>
            </a:extLst>
          </p:cNvPr>
          <p:cNvSpPr>
            <a:spLocks noGrp="1"/>
          </p:cNvSpPr>
          <p:nvPr/>
        </p:nvSpPr>
        <p:spPr>
          <a:xfrm>
            <a:off x="895350" y="5553075"/>
            <a:ext cx="7048500" cy="266700"/>
          </a:xfrm>
          <a:prstGeom prst="rect">
            <a:avLst/>
          </a:prstGeom>
          <a:noFill/>
          <a:ln w="0">
            <a:noFill/>
            <a:prstDash val="solid"/>
          </a:ln>
        </p:spPr>
        <p:txBody>
          <a:bodyPr wrap="square" lIns="0" tIns="0" rIns="0" bIns="0" anchor="ctr">
            <a:noAutofit/>
          </a:bodyPr>
          <a:lstStyle/>
          <a:p>
            <a:r>
              <a:rPr lang="de-DE" sz="1350" b="1" dirty="0">
                <a:solidFill>
                  <a:srgbClr val="FFFFFF"/>
                </a:solidFill>
                <a:latin typeface="DejaVu Sans"/>
              </a:rPr>
              <a:t>Wehranlage am Katzengraben</a:t>
            </a:r>
          </a:p>
        </p:txBody>
      </p:sp>
      <p:sp>
        <p:nvSpPr>
          <p:cNvPr id="7" name="Rechteck 6">
            <a:extLst>
              <a:ext uri="{FF2B5EF4-FFF2-40B4-BE49-F238E27FC236}">
                <a16:creationId xmlns:a16="http://schemas.microsoft.com/office/drawing/2014/main" id="{54F1607B-02B1-44AC-9435-E762DB2FDEE0}"/>
              </a:ext>
            </a:extLst>
          </p:cNvPr>
          <p:cNvSpPr>
            <a:spLocks noGrp="1"/>
          </p:cNvSpPr>
          <p:nvPr/>
        </p:nvSpPr>
        <p:spPr>
          <a:xfrm>
            <a:off x="7001165" y="5486400"/>
            <a:ext cx="4505035" cy="419100"/>
          </a:xfrm>
          <a:prstGeom prst="rect">
            <a:avLst/>
          </a:prstGeom>
          <a:solidFill>
            <a:srgbClr val="0C2737">
              <a:alpha val="82000"/>
            </a:srgbClr>
          </a:solidFill>
          <a:ln w="0">
            <a:noFill/>
            <a:prstDash val="solid"/>
          </a:ln>
        </p:spPr>
        <p:txBody>
          <a:bodyPr/>
          <a:lstStyle/>
          <a:p>
            <a:r>
              <a:rPr lang="de-DE" sz="1350" b="1" dirty="0">
                <a:solidFill>
                  <a:srgbClr val="FFFFFF"/>
                </a:solidFill>
                <a:latin typeface="DejaVu Sans"/>
              </a:rPr>
              <a:t>Gewässerunterhaltung</a:t>
            </a:r>
          </a:p>
        </p:txBody>
      </p:sp>
      <p:sp>
        <p:nvSpPr>
          <p:cNvPr id="8" name="Rechteck 7">
            <a:extLst>
              <a:ext uri="{FF2B5EF4-FFF2-40B4-BE49-F238E27FC236}">
                <a16:creationId xmlns:a16="http://schemas.microsoft.com/office/drawing/2014/main" id="{98F0F0DD-5D85-45DB-8EF3-993D45796FAD}"/>
              </a:ext>
            </a:extLst>
          </p:cNvPr>
          <p:cNvSpPr>
            <a:spLocks noGrp="1"/>
          </p:cNvSpPr>
          <p:nvPr/>
        </p:nvSpPr>
        <p:spPr>
          <a:xfrm>
            <a:off x="8362950" y="5553075"/>
            <a:ext cx="2971800" cy="266700"/>
          </a:xfrm>
          <a:prstGeom prst="rect">
            <a:avLst/>
          </a:prstGeom>
          <a:noFill/>
          <a:ln w="0">
            <a:noFill/>
            <a:prstDash val="solid"/>
          </a:ln>
        </p:spPr>
        <p:txBody>
          <a:bodyPr wrap="square" lIns="0" tIns="0" rIns="0" bIns="0" anchor="ctr">
            <a:noAutofit/>
          </a:bodyPr>
          <a:lstStyle/>
          <a:p>
            <a:endParaRPr lang="de-DE" b="1" dirty="0"/>
          </a:p>
        </p:txBody>
      </p:sp>
      <p:sp>
        <p:nvSpPr>
          <p:cNvPr id="9" name="Rechteck 8">
            <a:extLst>
              <a:ext uri="{FF2B5EF4-FFF2-40B4-BE49-F238E27FC236}">
                <a16:creationId xmlns:a16="http://schemas.microsoft.com/office/drawing/2014/main" id="{E9E4A051-5281-45B2-853C-07BAA148E663}"/>
              </a:ext>
            </a:extLst>
          </p:cNvPr>
          <p:cNvSpPr>
            <a:spLocks noGrp="1"/>
          </p:cNvSpPr>
          <p:nvPr/>
        </p:nvSpPr>
        <p:spPr>
          <a:xfrm>
            <a:off x="685800" y="6500622"/>
            <a:ext cx="5905500" cy="190500"/>
          </a:xfrm>
          <a:prstGeom prst="rect">
            <a:avLst/>
          </a:prstGeom>
          <a:noFill/>
          <a:ln w="0">
            <a:noFill/>
            <a:prstDash val="solid"/>
          </a:ln>
        </p:spPr>
        <p:txBody>
          <a:bodyPr wrap="square" lIns="0" tIns="0" rIns="0" bIns="0" anchor="ctr">
            <a:noAutofit/>
          </a:bodyPr>
          <a:lstStyle/>
          <a:p>
            <a:pPr algn="l">
              <a:lnSpc>
                <a:spcPct val="108000"/>
              </a:lnSpc>
              <a:buNone/>
              <a:defRPr sz="975" b="0" i="0">
                <a:solidFill>
                  <a:srgbClr val="60747E"/>
                </a:solidFill>
                <a:latin typeface="DejaVu Sans"/>
                <a:ea typeface="DejaVu Sans"/>
                <a:cs typeface="DejaVu Sans"/>
              </a:defRPr>
            </a:pPr>
            <a:r>
              <a:rPr sz="975" b="0" i="0">
                <a:solidFill>
                  <a:srgbClr val="60747E"/>
                </a:solidFill>
                <a:latin typeface="DejaVu Sans"/>
                <a:ea typeface="DejaVu Sans"/>
                <a:cs typeface="DejaVu Sans"/>
              </a:rPr>
              <a:t>Gemeinde Groß-Zimmern  ·  Starkregenvorsorge</a:t>
            </a:r>
          </a:p>
        </p:txBody>
      </p:sp>
      <p:sp>
        <p:nvSpPr>
          <p:cNvPr id="10" name="Rechteck 9">
            <a:extLst>
              <a:ext uri="{FF2B5EF4-FFF2-40B4-BE49-F238E27FC236}">
                <a16:creationId xmlns:a16="http://schemas.microsoft.com/office/drawing/2014/main" id="{BB7058F3-77EA-4369-84C3-C5FCC1804722}"/>
              </a:ext>
            </a:extLst>
          </p:cNvPr>
          <p:cNvSpPr>
            <a:spLocks noGrp="1"/>
          </p:cNvSpPr>
          <p:nvPr/>
        </p:nvSpPr>
        <p:spPr>
          <a:xfrm>
            <a:off x="11049000" y="6457950"/>
            <a:ext cx="457200" cy="190500"/>
          </a:xfrm>
          <a:prstGeom prst="rect">
            <a:avLst/>
          </a:prstGeom>
          <a:noFill/>
          <a:ln w="0">
            <a:noFill/>
            <a:prstDash val="solid"/>
          </a:ln>
        </p:spPr>
        <p:txBody>
          <a:bodyPr wrap="square" lIns="0" tIns="0" rIns="0" bIns="0" anchor="ctr">
            <a:noAutofit/>
          </a:bodyPr>
          <a:lstStyle/>
          <a:p>
            <a:pPr algn="r">
              <a:lnSpc>
                <a:spcPct val="108000"/>
              </a:lnSpc>
              <a:buNone/>
              <a:defRPr sz="975" b="1" i="0">
                <a:solidFill>
                  <a:srgbClr val="60747E"/>
                </a:solidFill>
                <a:latin typeface="DejaVu Sans"/>
                <a:ea typeface="DejaVu Sans"/>
                <a:cs typeface="DejaVu Sans"/>
              </a:defRPr>
            </a:pPr>
            <a:r>
              <a:rPr sz="975" b="1" i="0">
                <a:solidFill>
                  <a:srgbClr val="60747E"/>
                </a:solidFill>
                <a:latin typeface="DejaVu Sans"/>
                <a:ea typeface="DejaVu Sans"/>
                <a:cs typeface="DejaVu Sans"/>
              </a:rPr>
              <a:t>06</a:t>
            </a:r>
          </a:p>
        </p:txBody>
      </p:sp>
      <p:sp>
        <p:nvSpPr>
          <p:cNvPr id="4" name="Textfeld 3">
            <a:extLst>
              <a:ext uri="{FF2B5EF4-FFF2-40B4-BE49-F238E27FC236}">
                <a16:creationId xmlns:a16="http://schemas.microsoft.com/office/drawing/2014/main" id="{DA0AC1F3-D1C5-3FE9-335C-5186387B36D3}"/>
              </a:ext>
            </a:extLst>
          </p:cNvPr>
          <p:cNvSpPr txBox="1"/>
          <p:nvPr/>
        </p:nvSpPr>
        <p:spPr>
          <a:xfrm>
            <a:off x="7001165" y="2501741"/>
            <a:ext cx="4613240" cy="2431435"/>
          </a:xfrm>
          <a:prstGeom prst="rect">
            <a:avLst/>
          </a:prstGeom>
          <a:noFill/>
        </p:spPr>
        <p:txBody>
          <a:bodyPr wrap="square">
            <a:spAutoFit/>
          </a:bodyPr>
          <a:lstStyle/>
          <a:p>
            <a:r>
              <a:rPr lang="de-DE" dirty="0"/>
              <a:t>Die Anlage ermöglicht die Regulierung des Wasserstands.</a:t>
            </a:r>
          </a:p>
          <a:p>
            <a:pPr lvl="1"/>
            <a:endParaRPr lang="uk-UA" sz="1600" dirty="0"/>
          </a:p>
          <a:p>
            <a:pPr lvl="1"/>
            <a:r>
              <a:rPr lang="de-DE" sz="1600" dirty="0"/>
              <a:t>Abfluss bei Bedarf steuern</a:t>
            </a:r>
          </a:p>
          <a:p>
            <a:pPr lvl="1"/>
            <a:r>
              <a:rPr lang="de-DE" sz="1600" dirty="0"/>
              <a:t>Bauwerk und Ufer kontrollieren</a:t>
            </a:r>
          </a:p>
          <a:p>
            <a:pPr lvl="1"/>
            <a:r>
              <a:rPr lang="de-DE" sz="1600" dirty="0"/>
              <a:t>Treibgut und Ablagerungen entfernen</a:t>
            </a:r>
            <a:endParaRPr lang="uk-UA" sz="1600" dirty="0"/>
          </a:p>
          <a:p>
            <a:pPr lvl="1"/>
            <a:endParaRPr lang="uk-UA" sz="1600" dirty="0"/>
          </a:p>
          <a:p>
            <a:r>
              <a:rPr lang="de-DE" dirty="0"/>
              <a:t>Technische Gewässerunterhaltung ergänzt Renaturierung und Flächenvorsorge</a:t>
            </a:r>
          </a:p>
        </p:txBody>
      </p:sp>
      <p:pic>
        <p:nvPicPr>
          <p:cNvPr id="15" name="Grafik 14">
            <a:extLst>
              <a:ext uri="{FF2B5EF4-FFF2-40B4-BE49-F238E27FC236}">
                <a16:creationId xmlns:a16="http://schemas.microsoft.com/office/drawing/2014/main" id="{96476430-AB36-912C-2A7B-7E8716943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096" y="1760347"/>
            <a:ext cx="2602991" cy="3470655"/>
          </a:xfrm>
          <a:prstGeom prst="rect">
            <a:avLst/>
          </a:prstGeom>
        </p:spPr>
      </p:pic>
      <p:pic>
        <p:nvPicPr>
          <p:cNvPr id="17" name="Grafik 16">
            <a:extLst>
              <a:ext uri="{FF2B5EF4-FFF2-40B4-BE49-F238E27FC236}">
                <a16:creationId xmlns:a16="http://schemas.microsoft.com/office/drawing/2014/main" id="{27D26D66-759F-EFEA-21CB-810E9896ED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0986" y="1760347"/>
            <a:ext cx="2602991" cy="3470655"/>
          </a:xfrm>
          <a:prstGeom prst="rect">
            <a:avLst/>
          </a:prstGeom>
        </p:spPr>
      </p:pic>
      <p:sp>
        <p:nvSpPr>
          <p:cNvPr id="19" name="Rechteck 18">
            <a:extLst>
              <a:ext uri="{FF2B5EF4-FFF2-40B4-BE49-F238E27FC236}">
                <a16:creationId xmlns:a16="http://schemas.microsoft.com/office/drawing/2014/main" id="{1029711C-CFC4-392B-1859-A6BB6A121AAA}"/>
              </a:ext>
            </a:extLst>
          </p:cNvPr>
          <p:cNvSpPr>
            <a:spLocks noGrp="1"/>
          </p:cNvSpPr>
          <p:nvPr/>
        </p:nvSpPr>
        <p:spPr>
          <a:xfrm>
            <a:off x="8191880" y="2319635"/>
            <a:ext cx="704850" cy="47625"/>
          </a:xfrm>
          <a:prstGeom prst="rect">
            <a:avLst/>
          </a:prstGeom>
          <a:solidFill>
            <a:srgbClr val="2E6F8D"/>
          </a:solidFill>
          <a:ln w="0">
            <a:noFill/>
            <a:prstDash val="solid"/>
          </a:ln>
        </p:spPr>
      </p:sp>
      <p:sp>
        <p:nvSpPr>
          <p:cNvPr id="21" name="Textfeld 20">
            <a:extLst>
              <a:ext uri="{FF2B5EF4-FFF2-40B4-BE49-F238E27FC236}">
                <a16:creationId xmlns:a16="http://schemas.microsoft.com/office/drawing/2014/main" id="{51A04463-85D6-3248-51C8-768143739E66}"/>
              </a:ext>
            </a:extLst>
          </p:cNvPr>
          <p:cNvSpPr txBox="1"/>
          <p:nvPr/>
        </p:nvSpPr>
        <p:spPr>
          <a:xfrm>
            <a:off x="7075055" y="1404479"/>
            <a:ext cx="4450195" cy="923330"/>
          </a:xfrm>
          <a:prstGeom prst="rect">
            <a:avLst/>
          </a:prstGeom>
          <a:noFill/>
        </p:spPr>
        <p:txBody>
          <a:bodyPr wrap="square">
            <a:spAutoFit/>
          </a:bodyPr>
          <a:lstStyle/>
          <a:p>
            <a:pPr>
              <a:defRPr sz="2700" b="1" i="0">
                <a:solidFill>
                  <a:srgbClr val="14364A"/>
                </a:solidFill>
                <a:latin typeface="DejaVu Sans"/>
                <a:ea typeface="DejaVu Sans"/>
                <a:cs typeface="DejaVu Sans"/>
              </a:defRPr>
            </a:pPr>
            <a:r>
              <a:rPr lang="de-DE" sz="2700" b="1" dirty="0">
                <a:solidFill>
                  <a:srgbClr val="14364A"/>
                </a:solidFill>
                <a:latin typeface="DejaVu Sans"/>
              </a:rPr>
              <a:t>Wehranlage am Katzengraben</a:t>
            </a:r>
            <a:endParaRPr lang="uk-UA" sz="2700" b="1" dirty="0">
              <a:solidFill>
                <a:srgbClr val="14364A"/>
              </a:solidFill>
              <a:latin typeface="DejaVu Sans"/>
            </a:endParaRPr>
          </a:p>
        </p:txBody>
      </p:sp>
    </p:spTree>
    <p:extLst>
      <p:ext uri="{BB962C8B-B14F-4D97-AF65-F5344CB8AC3E}">
        <p14:creationId xmlns:p14="http://schemas.microsoft.com/office/powerpoint/2010/main" val="640934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2EFE7"/>
        </a:solidFill>
        <a:effectLst/>
      </p:bgPr>
    </p:bg>
    <p:spTree>
      <p:nvGrpSpPr>
        <p:cNvPr id="1" name="">
          <a:extLst>
            <a:ext uri="{FF2B5EF4-FFF2-40B4-BE49-F238E27FC236}">
              <a16:creationId xmlns:a16="http://schemas.microsoft.com/office/drawing/2014/main" id="{1A705127-D186-3EB6-ED8F-084FE801BD9D}"/>
            </a:ext>
          </a:extLst>
        </p:cNvPr>
        <p:cNvGrpSpPr/>
        <p:nvPr/>
      </p:nvGrpSpPr>
      <p:grpSpPr>
        <a:xfrm>
          <a:off x="0" y="0"/>
          <a:ext cx="0" cy="0"/>
          <a:chOff x="0" y="0"/>
          <a:chExt cx="0" cy="0"/>
        </a:xfrm>
      </p:grpSpPr>
      <p:sp>
        <p:nvSpPr>
          <p:cNvPr id="11" name="slide-title">
            <a:extLst>
              <a:ext uri="{FF2B5EF4-FFF2-40B4-BE49-F238E27FC236}">
                <a16:creationId xmlns:a16="http://schemas.microsoft.com/office/drawing/2014/main" id="{8EE31CCB-3F74-8290-02D5-863D1C264C4A}"/>
              </a:ext>
            </a:extLst>
          </p:cNvPr>
          <p:cNvSpPr>
            <a:spLocks noGrp="1"/>
          </p:cNvSpPr>
          <p:nvPr/>
        </p:nvSpPr>
        <p:spPr>
          <a:xfrm>
            <a:off x="685800" y="438150"/>
            <a:ext cx="10820400" cy="590550"/>
          </a:xfrm>
          <a:prstGeom prst="rect">
            <a:avLst/>
          </a:prstGeom>
          <a:noFill/>
          <a:ln w="0">
            <a:noFill/>
            <a:prstDash val="solid"/>
          </a:ln>
        </p:spPr>
        <p:txBody>
          <a:bodyPr wrap="square" lIns="0" tIns="0" rIns="0" bIns="0" anchor="ctr">
            <a:noAutofit/>
          </a:bodyPr>
          <a:lstStyle/>
          <a:p>
            <a:pPr algn="l">
              <a:lnSpc>
                <a:spcPct val="108000"/>
              </a:lnSpc>
              <a:buNone/>
              <a:defRPr sz="3225" b="1" i="0">
                <a:solidFill>
                  <a:srgbClr val="162A34"/>
                </a:solidFill>
                <a:latin typeface="DejaVu Sans"/>
                <a:ea typeface="DejaVu Sans"/>
                <a:cs typeface="DejaVu Sans"/>
              </a:defRPr>
            </a:pPr>
            <a:r>
              <a:rPr sz="3225" b="1" i="0">
                <a:solidFill>
                  <a:srgbClr val="162A34"/>
                </a:solidFill>
                <a:latin typeface="DejaVu Sans"/>
                <a:ea typeface="DejaVu Sans"/>
                <a:cs typeface="DejaVu Sans"/>
              </a:rPr>
              <a:t>Praxisbeispiel: Renaturierung</a:t>
            </a:r>
          </a:p>
        </p:txBody>
      </p:sp>
      <p:sp>
        <p:nvSpPr>
          <p:cNvPr id="2" name="Rechteck 1">
            <a:extLst>
              <a:ext uri="{FF2B5EF4-FFF2-40B4-BE49-F238E27FC236}">
                <a16:creationId xmlns:a16="http://schemas.microsoft.com/office/drawing/2014/main" id="{45892AA2-CE6A-BC69-9C31-7333171F1C71}"/>
              </a:ext>
            </a:extLst>
          </p:cNvPr>
          <p:cNvSpPr>
            <a:spLocks noGrp="1"/>
          </p:cNvSpPr>
          <p:nvPr/>
        </p:nvSpPr>
        <p:spPr>
          <a:xfrm>
            <a:off x="685800" y="1057275"/>
            <a:ext cx="10820400" cy="400050"/>
          </a:xfrm>
          <a:prstGeom prst="rect">
            <a:avLst/>
          </a:prstGeom>
          <a:noFill/>
          <a:ln w="0">
            <a:noFill/>
            <a:prstDash val="solid"/>
          </a:ln>
        </p:spPr>
        <p:txBody>
          <a:bodyPr wrap="square" lIns="0" tIns="0" rIns="0" bIns="0" anchor="t">
            <a:noAutofit/>
          </a:bodyPr>
          <a:lstStyle/>
          <a:p>
            <a:pPr algn="l">
              <a:lnSpc>
                <a:spcPct val="108000"/>
              </a:lnSpc>
              <a:buNone/>
              <a:defRPr sz="1575" b="0" i="0">
                <a:solidFill>
                  <a:srgbClr val="60747E"/>
                </a:solidFill>
                <a:latin typeface="DejaVu Sans"/>
                <a:ea typeface="DejaVu Sans"/>
                <a:cs typeface="DejaVu Sans"/>
              </a:defRPr>
            </a:pPr>
            <a:r>
              <a:rPr sz="1575" b="0" i="0">
                <a:solidFill>
                  <a:srgbClr val="60747E"/>
                </a:solidFill>
                <a:latin typeface="DejaVu Sans"/>
                <a:ea typeface="DejaVu Sans"/>
                <a:cs typeface="DejaVu Sans"/>
              </a:rPr>
              <a:t>Extensive Auenflächen schaffen Raum für Rückhalt und Versickerung. Naturnahe Ufer unterstützen die Gewässerentwicklung.</a:t>
            </a:r>
          </a:p>
        </p:txBody>
      </p:sp>
      <p:pic>
        <p:nvPicPr>
          <p:cNvPr id="13" name="Grafik 12">
            <a:extLst>
              <a:ext uri="{FF2B5EF4-FFF2-40B4-BE49-F238E27FC236}">
                <a16:creationId xmlns:a16="http://schemas.microsoft.com/office/drawing/2014/main" id="{A260955C-7BB6-4E20-39B8-F37F0CCBC934}"/>
              </a:ext>
            </a:extLst>
          </p:cNvPr>
          <p:cNvPicPr>
            <a:picLocks noChangeAspect="1"/>
          </p:cNvPicPr>
          <p:nvPr/>
        </p:nvPicPr>
        <p:blipFill>
          <a:blip r:embed="rId3"/>
          <a:srcRect t="11735" b="11735"/>
          <a:stretch>
            <a:fillRect/>
          </a:stretch>
        </p:blipFill>
        <p:spPr>
          <a:xfrm>
            <a:off x="685800" y="1619250"/>
            <a:ext cx="7467600" cy="4286250"/>
          </a:xfrm>
          <a:prstGeom prst="rect">
            <a:avLst/>
          </a:prstGeom>
        </p:spPr>
      </p:pic>
      <p:pic>
        <p:nvPicPr>
          <p:cNvPr id="14" name="Grafik 13">
            <a:extLst>
              <a:ext uri="{FF2B5EF4-FFF2-40B4-BE49-F238E27FC236}">
                <a16:creationId xmlns:a16="http://schemas.microsoft.com/office/drawing/2014/main" id="{DC4FC6C4-D827-8596-6DD8-95AFB4B6097E}"/>
              </a:ext>
            </a:extLst>
          </p:cNvPr>
          <p:cNvPicPr>
            <a:picLocks noChangeAspect="1"/>
          </p:cNvPicPr>
          <p:nvPr/>
        </p:nvPicPr>
        <p:blipFill>
          <a:blip r:embed="rId4"/>
          <a:srcRect t="74" b="74"/>
          <a:stretch>
            <a:fillRect/>
          </a:stretch>
        </p:blipFill>
        <p:spPr>
          <a:xfrm>
            <a:off x="8286750" y="1619250"/>
            <a:ext cx="3219450" cy="4286250"/>
          </a:xfrm>
          <a:prstGeom prst="rect">
            <a:avLst/>
          </a:prstGeom>
        </p:spPr>
      </p:pic>
      <p:sp>
        <p:nvSpPr>
          <p:cNvPr id="5" name="Rechteck 4">
            <a:extLst>
              <a:ext uri="{FF2B5EF4-FFF2-40B4-BE49-F238E27FC236}">
                <a16:creationId xmlns:a16="http://schemas.microsoft.com/office/drawing/2014/main" id="{989AEB8D-203E-089C-8BA2-7B13B838FB53}"/>
              </a:ext>
            </a:extLst>
          </p:cNvPr>
          <p:cNvSpPr>
            <a:spLocks noGrp="1"/>
          </p:cNvSpPr>
          <p:nvPr/>
        </p:nvSpPr>
        <p:spPr>
          <a:xfrm>
            <a:off x="685800" y="5486400"/>
            <a:ext cx="7467600" cy="419100"/>
          </a:xfrm>
          <a:prstGeom prst="rect">
            <a:avLst/>
          </a:prstGeom>
          <a:solidFill>
            <a:srgbClr val="0C2737">
              <a:alpha val="82000"/>
            </a:srgbClr>
          </a:solidFill>
          <a:ln w="0">
            <a:noFill/>
            <a:prstDash val="solid"/>
          </a:ln>
        </p:spPr>
      </p:sp>
      <p:sp>
        <p:nvSpPr>
          <p:cNvPr id="6" name="Rechteck 5">
            <a:extLst>
              <a:ext uri="{FF2B5EF4-FFF2-40B4-BE49-F238E27FC236}">
                <a16:creationId xmlns:a16="http://schemas.microsoft.com/office/drawing/2014/main" id="{DE05F9D6-494A-5B4D-AA3F-F87A3431BFCB}"/>
              </a:ext>
            </a:extLst>
          </p:cNvPr>
          <p:cNvSpPr>
            <a:spLocks noGrp="1"/>
          </p:cNvSpPr>
          <p:nvPr/>
        </p:nvSpPr>
        <p:spPr>
          <a:xfrm>
            <a:off x="895350" y="5553075"/>
            <a:ext cx="7048500" cy="266700"/>
          </a:xfrm>
          <a:prstGeom prst="rect">
            <a:avLst/>
          </a:prstGeom>
          <a:noFill/>
          <a:ln w="0">
            <a:noFill/>
            <a:prstDash val="solid"/>
          </a:ln>
        </p:spPr>
        <p:txBody>
          <a:bodyPr wrap="square" lIns="0" tIns="0" rIns="0" bIns="0" anchor="ctr">
            <a:noAutofit/>
          </a:bodyPr>
          <a:lstStyle/>
          <a:p>
            <a:pPr algn="l">
              <a:lnSpc>
                <a:spcPct val="108000"/>
              </a:lnSpc>
              <a:buNone/>
              <a:defRPr sz="1350" b="1" i="0">
                <a:solidFill>
                  <a:srgbClr val="FFFFFF"/>
                </a:solidFill>
                <a:latin typeface="DejaVu Sans"/>
                <a:ea typeface="DejaVu Sans"/>
                <a:cs typeface="DejaVu Sans"/>
              </a:defRPr>
            </a:pPr>
            <a:r>
              <a:rPr sz="1350" b="1" i="0" dirty="0" err="1">
                <a:solidFill>
                  <a:srgbClr val="FFFFFF"/>
                </a:solidFill>
                <a:latin typeface="DejaVu Sans"/>
                <a:ea typeface="DejaVu Sans"/>
                <a:cs typeface="DejaVu Sans"/>
              </a:rPr>
              <a:t>Extensiv</a:t>
            </a:r>
            <a:r>
              <a:rPr sz="1350" b="1" i="0" dirty="0">
                <a:solidFill>
                  <a:srgbClr val="FFFFFF"/>
                </a:solidFill>
                <a:latin typeface="DejaVu Sans"/>
                <a:ea typeface="DejaVu Sans"/>
                <a:cs typeface="DejaVu Sans"/>
              </a:rPr>
              <a:t> </a:t>
            </a:r>
            <a:r>
              <a:rPr sz="1350" b="1" i="0" dirty="0" err="1">
                <a:solidFill>
                  <a:srgbClr val="FFFFFF"/>
                </a:solidFill>
                <a:latin typeface="DejaVu Sans"/>
                <a:ea typeface="DejaVu Sans"/>
                <a:cs typeface="DejaVu Sans"/>
              </a:rPr>
              <a:t>bewirtschaftete</a:t>
            </a:r>
            <a:r>
              <a:rPr sz="1350" b="1" i="0" dirty="0">
                <a:solidFill>
                  <a:srgbClr val="FFFFFF"/>
                </a:solidFill>
                <a:latin typeface="DejaVu Sans"/>
                <a:ea typeface="DejaVu Sans"/>
                <a:cs typeface="DejaVu Sans"/>
              </a:rPr>
              <a:t> </a:t>
            </a:r>
            <a:r>
              <a:rPr sz="1350" b="1" i="0" dirty="0" err="1">
                <a:solidFill>
                  <a:srgbClr val="FFFFFF"/>
                </a:solidFill>
                <a:latin typeface="DejaVu Sans"/>
                <a:ea typeface="DejaVu Sans"/>
                <a:cs typeface="DejaVu Sans"/>
              </a:rPr>
              <a:t>Auenfläche</a:t>
            </a:r>
            <a:endParaRPr sz="1350" b="1" i="0" dirty="0">
              <a:solidFill>
                <a:srgbClr val="FFFFFF"/>
              </a:solidFill>
              <a:latin typeface="DejaVu Sans"/>
              <a:ea typeface="DejaVu Sans"/>
              <a:cs typeface="DejaVu Sans"/>
            </a:endParaRPr>
          </a:p>
        </p:txBody>
      </p:sp>
      <p:sp>
        <p:nvSpPr>
          <p:cNvPr id="7" name="Rechteck 6">
            <a:extLst>
              <a:ext uri="{FF2B5EF4-FFF2-40B4-BE49-F238E27FC236}">
                <a16:creationId xmlns:a16="http://schemas.microsoft.com/office/drawing/2014/main" id="{EBEA7DBD-C5DC-F0C9-A84E-1D46A31A827A}"/>
              </a:ext>
            </a:extLst>
          </p:cNvPr>
          <p:cNvSpPr>
            <a:spLocks noGrp="1"/>
          </p:cNvSpPr>
          <p:nvPr/>
        </p:nvSpPr>
        <p:spPr>
          <a:xfrm>
            <a:off x="8286750" y="5486400"/>
            <a:ext cx="3219450" cy="419100"/>
          </a:xfrm>
          <a:prstGeom prst="rect">
            <a:avLst/>
          </a:prstGeom>
          <a:solidFill>
            <a:srgbClr val="0C2737">
              <a:alpha val="82000"/>
            </a:srgbClr>
          </a:solidFill>
          <a:ln w="0">
            <a:noFill/>
            <a:prstDash val="solid"/>
          </a:ln>
        </p:spPr>
      </p:sp>
      <p:sp>
        <p:nvSpPr>
          <p:cNvPr id="8" name="Rechteck 7">
            <a:extLst>
              <a:ext uri="{FF2B5EF4-FFF2-40B4-BE49-F238E27FC236}">
                <a16:creationId xmlns:a16="http://schemas.microsoft.com/office/drawing/2014/main" id="{5827C43A-9987-8AF0-139D-99EDF11376B1}"/>
              </a:ext>
            </a:extLst>
          </p:cNvPr>
          <p:cNvSpPr>
            <a:spLocks noGrp="1"/>
          </p:cNvSpPr>
          <p:nvPr/>
        </p:nvSpPr>
        <p:spPr>
          <a:xfrm>
            <a:off x="8458200" y="5553075"/>
            <a:ext cx="2876550" cy="266700"/>
          </a:xfrm>
          <a:prstGeom prst="rect">
            <a:avLst/>
          </a:prstGeom>
          <a:noFill/>
          <a:ln w="0">
            <a:noFill/>
            <a:prstDash val="solid"/>
          </a:ln>
        </p:spPr>
        <p:txBody>
          <a:bodyPr wrap="square" lIns="0" tIns="0" rIns="0" bIns="0" anchor="ctr">
            <a:noAutofit/>
          </a:bodyPr>
          <a:lstStyle/>
          <a:p>
            <a:pPr algn="l">
              <a:lnSpc>
                <a:spcPct val="108000"/>
              </a:lnSpc>
              <a:buNone/>
              <a:defRPr sz="1275" b="1" i="0">
                <a:solidFill>
                  <a:srgbClr val="FFFFFF"/>
                </a:solidFill>
                <a:latin typeface="DejaVu Sans"/>
                <a:ea typeface="DejaVu Sans"/>
                <a:cs typeface="DejaVu Sans"/>
              </a:defRPr>
            </a:pPr>
            <a:r>
              <a:rPr sz="1275" b="1" i="0">
                <a:solidFill>
                  <a:srgbClr val="FFFFFF"/>
                </a:solidFill>
                <a:latin typeface="DejaVu Sans"/>
                <a:ea typeface="DejaVu Sans"/>
                <a:cs typeface="DejaVu Sans"/>
              </a:rPr>
              <a:t>Naturnaher Gewässerabschnitt</a:t>
            </a:r>
          </a:p>
        </p:txBody>
      </p:sp>
      <p:sp>
        <p:nvSpPr>
          <p:cNvPr id="9" name="Rechteck 8">
            <a:extLst>
              <a:ext uri="{FF2B5EF4-FFF2-40B4-BE49-F238E27FC236}">
                <a16:creationId xmlns:a16="http://schemas.microsoft.com/office/drawing/2014/main" id="{E35BA736-DF18-DC83-5E43-236FEBEB3613}"/>
              </a:ext>
            </a:extLst>
          </p:cNvPr>
          <p:cNvSpPr>
            <a:spLocks noGrp="1"/>
          </p:cNvSpPr>
          <p:nvPr/>
        </p:nvSpPr>
        <p:spPr>
          <a:xfrm>
            <a:off x="685800" y="6457950"/>
            <a:ext cx="5905500" cy="190500"/>
          </a:xfrm>
          <a:prstGeom prst="rect">
            <a:avLst/>
          </a:prstGeom>
          <a:noFill/>
          <a:ln w="0">
            <a:noFill/>
            <a:prstDash val="solid"/>
          </a:ln>
        </p:spPr>
        <p:txBody>
          <a:bodyPr wrap="square" lIns="0" tIns="0" rIns="0" bIns="0" anchor="ctr">
            <a:noAutofit/>
          </a:bodyPr>
          <a:lstStyle/>
          <a:p>
            <a:pPr algn="l">
              <a:lnSpc>
                <a:spcPct val="108000"/>
              </a:lnSpc>
              <a:buNone/>
              <a:defRPr sz="975" b="0" i="0">
                <a:solidFill>
                  <a:srgbClr val="60747E"/>
                </a:solidFill>
                <a:latin typeface="DejaVu Sans"/>
                <a:ea typeface="DejaVu Sans"/>
                <a:cs typeface="DejaVu Sans"/>
              </a:defRPr>
            </a:pPr>
            <a:r>
              <a:rPr sz="975" b="0" i="0">
                <a:solidFill>
                  <a:srgbClr val="60747E"/>
                </a:solidFill>
                <a:latin typeface="DejaVu Sans"/>
                <a:ea typeface="DejaVu Sans"/>
                <a:cs typeface="DejaVu Sans"/>
              </a:rPr>
              <a:t>Gemeinde Groß-Zimmern  ·  Starkregenvorsorge</a:t>
            </a:r>
          </a:p>
        </p:txBody>
      </p:sp>
      <p:sp>
        <p:nvSpPr>
          <p:cNvPr id="10" name="Rechteck 9">
            <a:extLst>
              <a:ext uri="{FF2B5EF4-FFF2-40B4-BE49-F238E27FC236}">
                <a16:creationId xmlns:a16="http://schemas.microsoft.com/office/drawing/2014/main" id="{C0AE1C5E-0988-7333-CFAE-A3585471BCB0}"/>
              </a:ext>
            </a:extLst>
          </p:cNvPr>
          <p:cNvSpPr>
            <a:spLocks noGrp="1"/>
          </p:cNvSpPr>
          <p:nvPr/>
        </p:nvSpPr>
        <p:spPr>
          <a:xfrm>
            <a:off x="11049000" y="6457950"/>
            <a:ext cx="457200" cy="190500"/>
          </a:xfrm>
          <a:prstGeom prst="rect">
            <a:avLst/>
          </a:prstGeom>
          <a:noFill/>
          <a:ln w="0">
            <a:noFill/>
            <a:prstDash val="solid"/>
          </a:ln>
        </p:spPr>
        <p:txBody>
          <a:bodyPr wrap="square" lIns="0" tIns="0" rIns="0" bIns="0" anchor="ctr">
            <a:noAutofit/>
          </a:bodyPr>
          <a:lstStyle/>
          <a:p>
            <a:pPr algn="r">
              <a:lnSpc>
                <a:spcPct val="108000"/>
              </a:lnSpc>
              <a:buNone/>
              <a:defRPr sz="975" b="1" i="0">
                <a:solidFill>
                  <a:srgbClr val="60747E"/>
                </a:solidFill>
                <a:latin typeface="DejaVu Sans"/>
                <a:ea typeface="DejaVu Sans"/>
                <a:cs typeface="DejaVu Sans"/>
              </a:defRPr>
            </a:pPr>
            <a:r>
              <a:rPr sz="975" b="1" i="0">
                <a:solidFill>
                  <a:srgbClr val="60747E"/>
                </a:solidFill>
                <a:latin typeface="DejaVu Sans"/>
                <a:ea typeface="DejaVu Sans"/>
                <a:cs typeface="DejaVu Sans"/>
              </a:rPr>
              <a:t>06</a:t>
            </a:r>
          </a:p>
        </p:txBody>
      </p:sp>
    </p:spTree>
    <p:extLst>
      <p:ext uri="{BB962C8B-B14F-4D97-AF65-F5344CB8AC3E}">
        <p14:creationId xmlns:p14="http://schemas.microsoft.com/office/powerpoint/2010/main" val="40031256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 name="Grafik 9"/>
          <p:cNvPicPr>
            <a:picLocks noChangeAspect="1"/>
          </p:cNvPicPr>
          <p:nvPr/>
        </p:nvPicPr>
        <p:blipFill>
          <a:blip r:embed="rId3"/>
          <a:stretch/>
        </p:blipFill>
        <p:spPr>
          <a:xfrm>
            <a:off x="277090" y="1050444"/>
            <a:ext cx="8200159" cy="4757111"/>
          </a:xfrm>
          <a:prstGeom prst="rect">
            <a:avLst/>
          </a:prstGeom>
        </p:spPr>
      </p:pic>
      <p:sp>
        <p:nvSpPr>
          <p:cNvPr id="2" name="Rechteck 1">
            <a:extLst>
              <a:ext uri="{FF2B5EF4-FFF2-40B4-BE49-F238E27FC236}">
                <a16:creationId xmlns:a16="http://schemas.microsoft.com/office/drawing/2014/main" id="{B5917E4F-ACE7-4B06-87C0-6AED90639FD7}"/>
              </a:ext>
            </a:extLst>
          </p:cNvPr>
          <p:cNvSpPr>
            <a:spLocks noGrp="1"/>
          </p:cNvSpPr>
          <p:nvPr/>
        </p:nvSpPr>
        <p:spPr>
          <a:xfrm>
            <a:off x="8477250" y="0"/>
            <a:ext cx="3714750" cy="6858000"/>
          </a:xfrm>
          <a:prstGeom prst="rect">
            <a:avLst/>
          </a:prstGeom>
          <a:solidFill>
            <a:srgbClr val="F2EFE7"/>
          </a:solidFill>
          <a:ln w="0">
            <a:noFill/>
            <a:prstDash val="solid"/>
          </a:ln>
        </p:spPr>
      </p:sp>
      <p:sp>
        <p:nvSpPr>
          <p:cNvPr id="3" name="Rechteck 2">
            <a:extLst>
              <a:ext uri="{FF2B5EF4-FFF2-40B4-BE49-F238E27FC236}">
                <a16:creationId xmlns:a16="http://schemas.microsoft.com/office/drawing/2014/main" id="{F7CB1E7B-B2BA-4169-88F2-C0E0127841A5}"/>
              </a:ext>
            </a:extLst>
          </p:cNvPr>
          <p:cNvSpPr>
            <a:spLocks noGrp="1"/>
          </p:cNvSpPr>
          <p:nvPr/>
        </p:nvSpPr>
        <p:spPr>
          <a:xfrm>
            <a:off x="8858250" y="457200"/>
            <a:ext cx="2857500" cy="247650"/>
          </a:xfrm>
          <a:prstGeom prst="rect">
            <a:avLst/>
          </a:prstGeom>
          <a:noFill/>
          <a:ln w="0">
            <a:noFill/>
            <a:prstDash val="solid"/>
          </a:ln>
        </p:spPr>
        <p:txBody>
          <a:bodyPr wrap="square" lIns="0" tIns="0" rIns="0" bIns="0" anchor="t">
            <a:noAutofit/>
          </a:bodyPr>
          <a:lstStyle/>
          <a:p>
            <a:pPr algn="l">
              <a:lnSpc>
                <a:spcPct val="108000"/>
              </a:lnSpc>
              <a:buNone/>
              <a:defRPr sz="1200" b="1" i="0">
                <a:solidFill>
                  <a:srgbClr val="5AAFC2"/>
                </a:solidFill>
                <a:latin typeface="DejaVu Sans"/>
                <a:ea typeface="DejaVu Sans"/>
                <a:cs typeface="DejaVu Sans"/>
              </a:defRPr>
            </a:pPr>
            <a:r>
              <a:rPr sz="1200" b="1" i="0">
                <a:solidFill>
                  <a:srgbClr val="5AAFC2"/>
                </a:solidFill>
                <a:latin typeface="DejaVu Sans"/>
                <a:ea typeface="DejaVu Sans"/>
                <a:cs typeface="DejaVu Sans"/>
              </a:rPr>
              <a:t>GEWÄSSERRAUM</a:t>
            </a:r>
          </a:p>
        </p:txBody>
      </p:sp>
      <p:sp>
        <p:nvSpPr>
          <p:cNvPr id="4" name="Rechteck 3">
            <a:extLst>
              <a:ext uri="{FF2B5EF4-FFF2-40B4-BE49-F238E27FC236}">
                <a16:creationId xmlns:a16="http://schemas.microsoft.com/office/drawing/2014/main" id="{EC2DB494-27EC-40C1-8F8F-6D3CA9E62885}"/>
              </a:ext>
            </a:extLst>
          </p:cNvPr>
          <p:cNvSpPr>
            <a:spLocks noGrp="1"/>
          </p:cNvSpPr>
          <p:nvPr/>
        </p:nvSpPr>
        <p:spPr>
          <a:xfrm>
            <a:off x="8858250" y="866775"/>
            <a:ext cx="2857500" cy="990600"/>
          </a:xfrm>
          <a:prstGeom prst="rect">
            <a:avLst/>
          </a:prstGeom>
          <a:noFill/>
          <a:ln w="0">
            <a:noFill/>
            <a:prstDash val="solid"/>
          </a:ln>
        </p:spPr>
        <p:txBody>
          <a:bodyPr wrap="square" lIns="0" tIns="0" rIns="0" bIns="0" anchor="t">
            <a:noAutofit/>
          </a:bodyPr>
          <a:lstStyle/>
          <a:p>
            <a:pPr algn="l">
              <a:lnSpc>
                <a:spcPct val="100000"/>
              </a:lnSpc>
              <a:buNone/>
              <a:defRPr sz="2700" b="1" i="0">
                <a:solidFill>
                  <a:srgbClr val="14364A"/>
                </a:solidFill>
                <a:latin typeface="DejaVu Sans"/>
                <a:ea typeface="DejaVu Sans"/>
                <a:cs typeface="DejaVu Sans"/>
              </a:defRPr>
            </a:pPr>
            <a:r>
              <a:rPr sz="2700" b="1" i="0">
                <a:solidFill>
                  <a:srgbClr val="14364A"/>
                </a:solidFill>
                <a:latin typeface="DejaVu Sans"/>
                <a:ea typeface="DejaVu Sans"/>
                <a:cs typeface="DejaVu Sans"/>
              </a:rPr>
              <a:t>Erbsenbach im Luftbild</a:t>
            </a:r>
          </a:p>
        </p:txBody>
      </p:sp>
      <p:sp>
        <p:nvSpPr>
          <p:cNvPr id="5" name="Rechteck 4">
            <a:extLst>
              <a:ext uri="{FF2B5EF4-FFF2-40B4-BE49-F238E27FC236}">
                <a16:creationId xmlns:a16="http://schemas.microsoft.com/office/drawing/2014/main" id="{6B5E4B3D-80EF-4F6B-B16E-4322CB09BEC3}"/>
              </a:ext>
            </a:extLst>
          </p:cNvPr>
          <p:cNvSpPr>
            <a:spLocks noGrp="1"/>
          </p:cNvSpPr>
          <p:nvPr/>
        </p:nvSpPr>
        <p:spPr>
          <a:xfrm>
            <a:off x="8858250" y="2133600"/>
            <a:ext cx="704850" cy="47625"/>
          </a:xfrm>
          <a:prstGeom prst="rect">
            <a:avLst/>
          </a:prstGeom>
          <a:solidFill>
            <a:srgbClr val="5AAFC2"/>
          </a:solidFill>
          <a:ln w="0">
            <a:noFill/>
            <a:prstDash val="solid"/>
          </a:ln>
        </p:spPr>
      </p:sp>
      <p:sp>
        <p:nvSpPr>
          <p:cNvPr id="6" name="Rechteck 5">
            <a:extLst>
              <a:ext uri="{FF2B5EF4-FFF2-40B4-BE49-F238E27FC236}">
                <a16:creationId xmlns:a16="http://schemas.microsoft.com/office/drawing/2014/main" id="{DAFF4F16-BF2E-4DCB-8792-43648BD1745E}"/>
              </a:ext>
            </a:extLst>
          </p:cNvPr>
          <p:cNvSpPr>
            <a:spLocks noGrp="1"/>
          </p:cNvSpPr>
          <p:nvPr/>
        </p:nvSpPr>
        <p:spPr>
          <a:xfrm>
            <a:off x="8858250" y="2476500"/>
            <a:ext cx="2857500" cy="1066800"/>
          </a:xfrm>
          <a:prstGeom prst="rect">
            <a:avLst/>
          </a:prstGeom>
          <a:noFill/>
          <a:ln w="0">
            <a:noFill/>
            <a:prstDash val="solid"/>
          </a:ln>
        </p:spPr>
        <p:txBody>
          <a:bodyPr wrap="square" lIns="0" tIns="0" rIns="0" bIns="0" anchor="t">
            <a:noAutofit/>
          </a:bodyPr>
          <a:lstStyle/>
          <a:p>
            <a:pPr algn="l">
              <a:lnSpc>
                <a:spcPct val="112000"/>
              </a:lnSpc>
              <a:buNone/>
              <a:defRPr sz="1575" b="0" i="0">
                <a:solidFill>
                  <a:srgbClr val="162A34"/>
                </a:solidFill>
                <a:latin typeface="DejaVu Sans"/>
                <a:ea typeface="DejaVu Sans"/>
                <a:cs typeface="DejaVu Sans"/>
              </a:defRPr>
            </a:pPr>
            <a:r>
              <a:rPr sz="1575" b="0" i="0">
                <a:solidFill>
                  <a:srgbClr val="162A34"/>
                </a:solidFill>
                <a:latin typeface="DejaVu Sans"/>
                <a:ea typeface="DejaVu Sans"/>
                <a:cs typeface="DejaVu Sans"/>
              </a:rPr>
              <a:t>Das Luftbild zeigt den Gewässerlauf und die angrenzenden Freiflächen am Gewerbegebiet.</a:t>
            </a:r>
          </a:p>
        </p:txBody>
      </p:sp>
      <p:sp>
        <p:nvSpPr>
          <p:cNvPr id="7" name="Rechteck 6">
            <a:extLst>
              <a:ext uri="{FF2B5EF4-FFF2-40B4-BE49-F238E27FC236}">
                <a16:creationId xmlns:a16="http://schemas.microsoft.com/office/drawing/2014/main" id="{F0081870-141E-430E-8D31-B62595FBECBD}"/>
              </a:ext>
            </a:extLst>
          </p:cNvPr>
          <p:cNvSpPr>
            <a:spLocks noGrp="1"/>
          </p:cNvSpPr>
          <p:nvPr/>
        </p:nvSpPr>
        <p:spPr>
          <a:xfrm>
            <a:off x="8858250" y="3848100"/>
            <a:ext cx="2857500" cy="1066800"/>
          </a:xfrm>
          <a:prstGeom prst="rect">
            <a:avLst/>
          </a:prstGeom>
          <a:noFill/>
          <a:ln w="0">
            <a:noFill/>
            <a:prstDash val="solid"/>
          </a:ln>
        </p:spPr>
        <p:txBody>
          <a:bodyPr wrap="square" lIns="0" tIns="0" rIns="0" bIns="0" anchor="t">
            <a:noAutofit/>
          </a:bodyPr>
          <a:lstStyle/>
          <a:p>
            <a:pPr algn="l">
              <a:lnSpc>
                <a:spcPct val="112000"/>
              </a:lnSpc>
              <a:buNone/>
              <a:defRPr sz="1500" b="1" i="0">
                <a:solidFill>
                  <a:srgbClr val="14364A"/>
                </a:solidFill>
                <a:latin typeface="DejaVu Sans"/>
                <a:ea typeface="DejaVu Sans"/>
                <a:cs typeface="DejaVu Sans"/>
              </a:defRPr>
            </a:pPr>
            <a:r>
              <a:rPr sz="1500" b="1" i="0">
                <a:solidFill>
                  <a:srgbClr val="14364A"/>
                </a:solidFill>
                <a:latin typeface="DejaVu Sans"/>
                <a:ea typeface="DejaVu Sans"/>
                <a:cs typeface="DejaVu Sans"/>
              </a:rPr>
              <a:t>Planungsgrundlage für Flächensicherung, Gewässerentwicklung und zusätzlichen Rückhalt.</a:t>
            </a:r>
          </a:p>
        </p:txBody>
      </p:sp>
      <p:sp>
        <p:nvSpPr>
          <p:cNvPr id="8" name="Rechteck 7">
            <a:extLst>
              <a:ext uri="{FF2B5EF4-FFF2-40B4-BE49-F238E27FC236}">
                <a16:creationId xmlns:a16="http://schemas.microsoft.com/office/drawing/2014/main" id="{823E0F6C-0A21-4A13-A20A-D4F6F1DD415A}"/>
              </a:ext>
            </a:extLst>
          </p:cNvPr>
          <p:cNvSpPr>
            <a:spLocks noGrp="1"/>
          </p:cNvSpPr>
          <p:nvPr/>
        </p:nvSpPr>
        <p:spPr>
          <a:xfrm>
            <a:off x="8858250" y="6210300"/>
            <a:ext cx="2524125" cy="228600"/>
          </a:xfrm>
          <a:prstGeom prst="rect">
            <a:avLst/>
          </a:prstGeom>
          <a:noFill/>
          <a:ln w="0">
            <a:noFill/>
            <a:prstDash val="solid"/>
          </a:ln>
        </p:spPr>
        <p:txBody>
          <a:bodyPr wrap="square" lIns="0" tIns="0" rIns="0" bIns="0" anchor="t">
            <a:noAutofit/>
          </a:bodyPr>
          <a:lstStyle/>
          <a:p>
            <a:pPr algn="l">
              <a:lnSpc>
                <a:spcPct val="108000"/>
              </a:lnSpc>
              <a:buNone/>
              <a:defRPr sz="900" b="0" i="0">
                <a:solidFill>
                  <a:srgbClr val="60747E"/>
                </a:solidFill>
                <a:latin typeface="DejaVu Sans"/>
                <a:ea typeface="DejaVu Sans"/>
                <a:cs typeface="DejaVu Sans"/>
              </a:defRPr>
            </a:pPr>
            <a:r>
              <a:rPr sz="900" b="0" i="0">
                <a:solidFill>
                  <a:srgbClr val="60747E"/>
                </a:solidFill>
                <a:latin typeface="DejaVu Sans"/>
                <a:ea typeface="DejaVu Sans"/>
                <a:cs typeface="DejaVu Sans"/>
              </a:rPr>
              <a:t>HVBG · Luftbild · 15.09.2026 · M 1:1.000</a:t>
            </a:r>
          </a:p>
        </p:txBody>
      </p:sp>
      <p:sp>
        <p:nvSpPr>
          <p:cNvPr id="9" name="Rechteck 8">
            <a:extLst>
              <a:ext uri="{FF2B5EF4-FFF2-40B4-BE49-F238E27FC236}">
                <a16:creationId xmlns:a16="http://schemas.microsoft.com/office/drawing/2014/main" id="{491A2F00-E236-417C-8AE5-5521CB878D02}"/>
              </a:ext>
            </a:extLst>
          </p:cNvPr>
          <p:cNvSpPr>
            <a:spLocks noGrp="1"/>
          </p:cNvSpPr>
          <p:nvPr/>
        </p:nvSpPr>
        <p:spPr>
          <a:xfrm>
            <a:off x="11410950" y="6438900"/>
            <a:ext cx="304800" cy="171450"/>
          </a:xfrm>
          <a:prstGeom prst="rect">
            <a:avLst/>
          </a:prstGeom>
          <a:noFill/>
          <a:ln w="0">
            <a:noFill/>
            <a:prstDash val="solid"/>
          </a:ln>
        </p:spPr>
        <p:txBody>
          <a:bodyPr wrap="square" lIns="0" tIns="0" rIns="0" bIns="0" anchor="t">
            <a:noAutofit/>
          </a:bodyPr>
          <a:lstStyle/>
          <a:p>
            <a:pPr algn="r">
              <a:lnSpc>
                <a:spcPct val="108000"/>
              </a:lnSpc>
              <a:buNone/>
              <a:defRPr sz="900" b="1" i="0">
                <a:solidFill>
                  <a:srgbClr val="60747E"/>
                </a:solidFill>
                <a:latin typeface="DejaVu Sans"/>
                <a:ea typeface="DejaVu Sans"/>
                <a:cs typeface="DejaVu Sans"/>
              </a:defRPr>
            </a:pPr>
            <a:r>
              <a:rPr sz="900" b="1" i="0">
                <a:solidFill>
                  <a:srgbClr val="60747E"/>
                </a:solidFill>
                <a:latin typeface="DejaVu Sans"/>
                <a:ea typeface="DejaVu Sans"/>
                <a:cs typeface="DejaVu Sans"/>
              </a:rPr>
              <a:t>07</a:t>
            </a:r>
          </a:p>
        </p:txBody>
      </p:sp>
    </p:spTree>
    <p:extLst>
      <p:ext uri="{BB962C8B-B14F-4D97-AF65-F5344CB8AC3E}">
        <p14:creationId xmlns:p14="http://schemas.microsoft.com/office/powerpoint/2010/main" val="1344903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76662D4B-14BF-4CBB-A449-F8FE93483842}"/>
              </a:ext>
            </a:extLst>
          </p:cNvPr>
          <p:cNvSpPr>
            <a:spLocks noGrp="1"/>
          </p:cNvSpPr>
          <p:nvPr/>
        </p:nvSpPr>
        <p:spPr>
          <a:xfrm>
            <a:off x="8477250" y="0"/>
            <a:ext cx="3714750" cy="6858000"/>
          </a:xfrm>
          <a:prstGeom prst="rect">
            <a:avLst/>
          </a:prstGeom>
          <a:solidFill>
            <a:srgbClr val="F2EFE7"/>
          </a:solidFill>
          <a:ln w="0">
            <a:noFill/>
            <a:prstDash val="solid"/>
          </a:ln>
        </p:spPr>
      </p:sp>
      <p:sp>
        <p:nvSpPr>
          <p:cNvPr id="3" name="Rechteck 2">
            <a:extLst>
              <a:ext uri="{FF2B5EF4-FFF2-40B4-BE49-F238E27FC236}">
                <a16:creationId xmlns:a16="http://schemas.microsoft.com/office/drawing/2014/main" id="{B62168F3-202A-4F50-9C42-2C148525AD22}"/>
              </a:ext>
            </a:extLst>
          </p:cNvPr>
          <p:cNvSpPr>
            <a:spLocks noGrp="1"/>
          </p:cNvSpPr>
          <p:nvPr/>
        </p:nvSpPr>
        <p:spPr>
          <a:xfrm>
            <a:off x="8858250" y="457200"/>
            <a:ext cx="2857500" cy="247650"/>
          </a:xfrm>
          <a:prstGeom prst="rect">
            <a:avLst/>
          </a:prstGeom>
          <a:noFill/>
          <a:ln w="0">
            <a:noFill/>
            <a:prstDash val="solid"/>
          </a:ln>
        </p:spPr>
        <p:txBody>
          <a:bodyPr wrap="square" lIns="0" tIns="0" rIns="0" bIns="0" anchor="t">
            <a:noAutofit/>
          </a:bodyPr>
          <a:lstStyle/>
          <a:p>
            <a:pPr algn="l">
              <a:lnSpc>
                <a:spcPct val="108000"/>
              </a:lnSpc>
              <a:buNone/>
              <a:defRPr sz="1200" b="1" i="0">
                <a:solidFill>
                  <a:srgbClr val="718D62"/>
                </a:solidFill>
                <a:latin typeface="DejaVu Sans"/>
                <a:ea typeface="DejaVu Sans"/>
                <a:cs typeface="DejaVu Sans"/>
              </a:defRPr>
            </a:pPr>
            <a:r>
              <a:rPr sz="1200" b="1" i="0">
                <a:solidFill>
                  <a:srgbClr val="718D62"/>
                </a:solidFill>
                <a:latin typeface="DejaVu Sans"/>
                <a:ea typeface="DejaVu Sans"/>
                <a:cs typeface="DejaVu Sans"/>
              </a:rPr>
              <a:t>STRASSENRAUM</a:t>
            </a:r>
          </a:p>
        </p:txBody>
      </p:sp>
      <p:sp>
        <p:nvSpPr>
          <p:cNvPr id="4" name="Rechteck 3">
            <a:extLst>
              <a:ext uri="{FF2B5EF4-FFF2-40B4-BE49-F238E27FC236}">
                <a16:creationId xmlns:a16="http://schemas.microsoft.com/office/drawing/2014/main" id="{44640C1A-8F99-4D3D-B56D-1302972B47AD}"/>
              </a:ext>
            </a:extLst>
          </p:cNvPr>
          <p:cNvSpPr>
            <a:spLocks noGrp="1"/>
          </p:cNvSpPr>
          <p:nvPr/>
        </p:nvSpPr>
        <p:spPr>
          <a:xfrm>
            <a:off x="8858250" y="866775"/>
            <a:ext cx="2857500" cy="1104900"/>
          </a:xfrm>
          <a:prstGeom prst="rect">
            <a:avLst/>
          </a:prstGeom>
          <a:noFill/>
          <a:ln w="0">
            <a:noFill/>
            <a:prstDash val="solid"/>
          </a:ln>
        </p:spPr>
        <p:txBody>
          <a:bodyPr wrap="square" lIns="0" tIns="0" rIns="0" bIns="0" anchor="t">
            <a:noAutofit/>
          </a:bodyPr>
          <a:lstStyle/>
          <a:p>
            <a:pPr algn="l">
              <a:lnSpc>
                <a:spcPct val="100000"/>
              </a:lnSpc>
              <a:buNone/>
              <a:defRPr sz="2625" b="1" i="0">
                <a:solidFill>
                  <a:srgbClr val="14364A"/>
                </a:solidFill>
                <a:latin typeface="DejaVu Sans"/>
                <a:ea typeface="DejaVu Sans"/>
                <a:cs typeface="DejaVu Sans"/>
              </a:defRPr>
            </a:pPr>
            <a:r>
              <a:rPr sz="2625" b="1" i="0" dirty="0">
                <a:solidFill>
                  <a:srgbClr val="14364A"/>
                </a:solidFill>
                <a:latin typeface="DejaVu Sans"/>
                <a:ea typeface="DejaVu Sans"/>
                <a:cs typeface="DejaVu Sans"/>
              </a:rPr>
              <a:t>Frankfurter </a:t>
            </a:r>
            <a:r>
              <a:rPr sz="2625" b="1" i="0" dirty="0" err="1">
                <a:solidFill>
                  <a:srgbClr val="14364A"/>
                </a:solidFill>
                <a:latin typeface="DejaVu Sans"/>
                <a:ea typeface="DejaVu Sans"/>
                <a:cs typeface="DejaVu Sans"/>
              </a:rPr>
              <a:t>Straße</a:t>
            </a:r>
            <a:r>
              <a:rPr sz="2625" b="1" i="0" dirty="0">
                <a:solidFill>
                  <a:srgbClr val="14364A"/>
                </a:solidFill>
                <a:latin typeface="DejaVu Sans"/>
                <a:ea typeface="DejaVu Sans"/>
                <a:cs typeface="DejaVu Sans"/>
              </a:rPr>
              <a:t>: </a:t>
            </a:r>
            <a:r>
              <a:rPr sz="2625" b="1" i="0" dirty="0" err="1">
                <a:solidFill>
                  <a:srgbClr val="14364A"/>
                </a:solidFill>
                <a:latin typeface="DejaVu Sans"/>
                <a:ea typeface="DejaVu Sans"/>
                <a:cs typeface="DejaVu Sans"/>
              </a:rPr>
              <a:t>Lageplan</a:t>
            </a:r>
            <a:endParaRPr sz="2625" b="1" i="0" dirty="0">
              <a:solidFill>
                <a:srgbClr val="14364A"/>
              </a:solidFill>
              <a:latin typeface="DejaVu Sans"/>
              <a:ea typeface="DejaVu Sans"/>
              <a:cs typeface="DejaVu Sans"/>
            </a:endParaRPr>
          </a:p>
        </p:txBody>
      </p:sp>
      <p:sp>
        <p:nvSpPr>
          <p:cNvPr id="5" name="Rechteck 4">
            <a:extLst>
              <a:ext uri="{FF2B5EF4-FFF2-40B4-BE49-F238E27FC236}">
                <a16:creationId xmlns:a16="http://schemas.microsoft.com/office/drawing/2014/main" id="{67AE2ED3-96B3-4A8F-A3CE-977351D000E0}"/>
              </a:ext>
            </a:extLst>
          </p:cNvPr>
          <p:cNvSpPr>
            <a:spLocks noGrp="1"/>
          </p:cNvSpPr>
          <p:nvPr/>
        </p:nvSpPr>
        <p:spPr>
          <a:xfrm>
            <a:off x="8858250" y="2171700"/>
            <a:ext cx="704850" cy="47625"/>
          </a:xfrm>
          <a:prstGeom prst="rect">
            <a:avLst/>
          </a:prstGeom>
          <a:solidFill>
            <a:srgbClr val="718D62"/>
          </a:solidFill>
          <a:ln w="0">
            <a:noFill/>
            <a:prstDash val="solid"/>
          </a:ln>
        </p:spPr>
      </p:sp>
      <p:sp>
        <p:nvSpPr>
          <p:cNvPr id="6" name="Rechteck 5">
            <a:extLst>
              <a:ext uri="{FF2B5EF4-FFF2-40B4-BE49-F238E27FC236}">
                <a16:creationId xmlns:a16="http://schemas.microsoft.com/office/drawing/2014/main" id="{726B6DD4-4700-49C3-BBAB-8B57732632CF}"/>
              </a:ext>
            </a:extLst>
          </p:cNvPr>
          <p:cNvSpPr>
            <a:spLocks noGrp="1"/>
          </p:cNvSpPr>
          <p:nvPr/>
        </p:nvSpPr>
        <p:spPr>
          <a:xfrm>
            <a:off x="8858250" y="2495550"/>
            <a:ext cx="2857500" cy="1009650"/>
          </a:xfrm>
          <a:prstGeom prst="rect">
            <a:avLst/>
          </a:prstGeom>
          <a:noFill/>
          <a:ln w="0">
            <a:noFill/>
            <a:prstDash val="solid"/>
          </a:ln>
        </p:spPr>
        <p:txBody>
          <a:bodyPr wrap="square" lIns="0" tIns="0" rIns="0" bIns="0" anchor="t">
            <a:noAutofit/>
          </a:bodyPr>
          <a:lstStyle/>
          <a:p>
            <a:pPr algn="l">
              <a:lnSpc>
                <a:spcPct val="112000"/>
              </a:lnSpc>
              <a:buNone/>
              <a:defRPr sz="1575" b="0" i="0">
                <a:solidFill>
                  <a:srgbClr val="162A34"/>
                </a:solidFill>
                <a:latin typeface="DejaVu Sans"/>
                <a:ea typeface="DejaVu Sans"/>
                <a:cs typeface="DejaVu Sans"/>
              </a:defRPr>
            </a:pPr>
            <a:r>
              <a:rPr sz="1575" b="0" i="0">
                <a:solidFill>
                  <a:srgbClr val="162A34"/>
                </a:solidFill>
                <a:latin typeface="DejaVu Sans"/>
                <a:ea typeface="DejaVu Sans"/>
                <a:cs typeface="DejaVu Sans"/>
              </a:rPr>
              <a:t>Der Lageplan zeigt Baumstandorte und begrünte Bereiche im umgestalteten Straßenraum.</a:t>
            </a:r>
          </a:p>
        </p:txBody>
      </p:sp>
      <p:sp>
        <p:nvSpPr>
          <p:cNvPr id="7" name="Rechteck 6">
            <a:extLst>
              <a:ext uri="{FF2B5EF4-FFF2-40B4-BE49-F238E27FC236}">
                <a16:creationId xmlns:a16="http://schemas.microsoft.com/office/drawing/2014/main" id="{172DAFD8-4729-4597-B479-9CBC00195045}"/>
              </a:ext>
            </a:extLst>
          </p:cNvPr>
          <p:cNvSpPr>
            <a:spLocks noGrp="1"/>
          </p:cNvSpPr>
          <p:nvPr/>
        </p:nvSpPr>
        <p:spPr>
          <a:xfrm>
            <a:off x="8858250" y="3848100"/>
            <a:ext cx="2857500" cy="1123950"/>
          </a:xfrm>
          <a:prstGeom prst="rect">
            <a:avLst/>
          </a:prstGeom>
          <a:noFill/>
          <a:ln w="0">
            <a:noFill/>
            <a:prstDash val="solid"/>
          </a:ln>
        </p:spPr>
        <p:txBody>
          <a:bodyPr wrap="square" lIns="0" tIns="0" rIns="0" bIns="0" anchor="t">
            <a:noAutofit/>
          </a:bodyPr>
          <a:lstStyle/>
          <a:p>
            <a:pPr algn="l">
              <a:lnSpc>
                <a:spcPct val="112000"/>
              </a:lnSpc>
              <a:buNone/>
              <a:defRPr sz="1500" b="1" i="0">
                <a:solidFill>
                  <a:srgbClr val="14364A"/>
                </a:solidFill>
                <a:latin typeface="DejaVu Sans"/>
                <a:ea typeface="DejaVu Sans"/>
                <a:cs typeface="DejaVu Sans"/>
              </a:defRPr>
            </a:pPr>
            <a:r>
              <a:rPr sz="1500" b="1" i="0" dirty="0">
                <a:solidFill>
                  <a:srgbClr val="14364A"/>
                </a:solidFill>
                <a:latin typeface="DejaVu Sans"/>
                <a:ea typeface="DejaVu Sans"/>
                <a:cs typeface="DejaVu Sans"/>
              </a:rPr>
              <a:t>Die </a:t>
            </a:r>
            <a:r>
              <a:rPr sz="1500" b="1" i="0" dirty="0" err="1">
                <a:solidFill>
                  <a:srgbClr val="14364A"/>
                </a:solidFill>
                <a:latin typeface="DejaVu Sans"/>
                <a:ea typeface="DejaVu Sans"/>
                <a:cs typeface="DejaVu Sans"/>
              </a:rPr>
              <a:t>Gestaltung</a:t>
            </a:r>
            <a:r>
              <a:rPr sz="1500" b="1" i="0" dirty="0">
                <a:solidFill>
                  <a:srgbClr val="14364A"/>
                </a:solidFill>
                <a:latin typeface="DejaVu Sans"/>
                <a:ea typeface="DejaVu Sans"/>
                <a:cs typeface="DejaVu Sans"/>
              </a:rPr>
              <a:t> </a:t>
            </a:r>
            <a:r>
              <a:rPr sz="1500" b="1" i="0" dirty="0" err="1">
                <a:solidFill>
                  <a:srgbClr val="14364A"/>
                </a:solidFill>
                <a:latin typeface="DejaVu Sans"/>
                <a:ea typeface="DejaVu Sans"/>
                <a:cs typeface="DejaVu Sans"/>
              </a:rPr>
              <a:t>verbindet</a:t>
            </a:r>
            <a:r>
              <a:rPr sz="1500" b="1" i="0" dirty="0">
                <a:solidFill>
                  <a:srgbClr val="14364A"/>
                </a:solidFill>
                <a:latin typeface="DejaVu Sans"/>
                <a:ea typeface="DejaVu Sans"/>
                <a:cs typeface="DejaVu Sans"/>
              </a:rPr>
              <a:t> </a:t>
            </a:r>
            <a:r>
              <a:rPr sz="1500" b="1" i="0" dirty="0" err="1">
                <a:solidFill>
                  <a:srgbClr val="14364A"/>
                </a:solidFill>
                <a:latin typeface="DejaVu Sans"/>
                <a:ea typeface="DejaVu Sans"/>
                <a:cs typeface="DejaVu Sans"/>
              </a:rPr>
              <a:t>Verkehrsflächen</a:t>
            </a:r>
            <a:r>
              <a:rPr sz="1500" b="1" i="0" dirty="0">
                <a:solidFill>
                  <a:srgbClr val="14364A"/>
                </a:solidFill>
                <a:latin typeface="DejaVu Sans"/>
                <a:ea typeface="DejaVu Sans"/>
                <a:cs typeface="DejaVu Sans"/>
              </a:rPr>
              <a:t> </a:t>
            </a:r>
            <a:r>
              <a:rPr sz="1500" b="1" i="0" dirty="0" err="1">
                <a:solidFill>
                  <a:srgbClr val="14364A"/>
                </a:solidFill>
                <a:latin typeface="DejaVu Sans"/>
                <a:ea typeface="DejaVu Sans"/>
                <a:cs typeface="DejaVu Sans"/>
              </a:rPr>
              <a:t>mit</a:t>
            </a:r>
            <a:r>
              <a:rPr sz="1500" b="1" i="0" dirty="0">
                <a:solidFill>
                  <a:srgbClr val="14364A"/>
                </a:solidFill>
                <a:latin typeface="DejaVu Sans"/>
                <a:ea typeface="DejaVu Sans"/>
                <a:cs typeface="DejaVu Sans"/>
              </a:rPr>
              <a:t> </a:t>
            </a:r>
            <a:r>
              <a:rPr sz="1500" b="1" i="0" dirty="0" err="1">
                <a:solidFill>
                  <a:srgbClr val="14364A"/>
                </a:solidFill>
                <a:latin typeface="DejaVu Sans"/>
                <a:ea typeface="DejaVu Sans"/>
                <a:cs typeface="DejaVu Sans"/>
              </a:rPr>
              <a:t>lokaler</a:t>
            </a:r>
            <a:r>
              <a:rPr sz="1500" b="1" i="0" dirty="0">
                <a:solidFill>
                  <a:srgbClr val="14364A"/>
                </a:solidFill>
                <a:latin typeface="DejaVu Sans"/>
                <a:ea typeface="DejaVu Sans"/>
                <a:cs typeface="DejaVu Sans"/>
              </a:rPr>
              <a:t> </a:t>
            </a:r>
            <a:r>
              <a:rPr sz="1500" b="1" i="0" dirty="0" err="1">
                <a:solidFill>
                  <a:srgbClr val="14364A"/>
                </a:solidFill>
                <a:latin typeface="DejaVu Sans"/>
                <a:ea typeface="DejaVu Sans"/>
                <a:cs typeface="DejaVu Sans"/>
              </a:rPr>
              <a:t>Aufnahme</a:t>
            </a:r>
            <a:r>
              <a:rPr sz="1500" b="1" i="0" dirty="0">
                <a:solidFill>
                  <a:srgbClr val="14364A"/>
                </a:solidFill>
                <a:latin typeface="DejaVu Sans"/>
                <a:ea typeface="DejaVu Sans"/>
                <a:cs typeface="DejaVu Sans"/>
              </a:rPr>
              <a:t> und </a:t>
            </a:r>
            <a:r>
              <a:rPr sz="1500" b="1" i="0" dirty="0" err="1">
                <a:solidFill>
                  <a:srgbClr val="14364A"/>
                </a:solidFill>
                <a:latin typeface="DejaVu Sans"/>
                <a:ea typeface="DejaVu Sans"/>
                <a:cs typeface="DejaVu Sans"/>
              </a:rPr>
              <a:t>Rückhaltung</a:t>
            </a:r>
            <a:r>
              <a:rPr sz="1500" b="1" i="0" dirty="0">
                <a:solidFill>
                  <a:srgbClr val="14364A"/>
                </a:solidFill>
                <a:latin typeface="DejaVu Sans"/>
                <a:ea typeface="DejaVu Sans"/>
                <a:cs typeface="DejaVu Sans"/>
              </a:rPr>
              <a:t> von </a:t>
            </a:r>
            <a:r>
              <a:rPr sz="1500" b="1" i="0" dirty="0" err="1">
                <a:solidFill>
                  <a:srgbClr val="14364A"/>
                </a:solidFill>
                <a:latin typeface="DejaVu Sans"/>
                <a:ea typeface="DejaVu Sans"/>
                <a:cs typeface="DejaVu Sans"/>
              </a:rPr>
              <a:t>Niederschlag</a:t>
            </a:r>
            <a:r>
              <a:rPr sz="1500" b="1" i="0" dirty="0">
                <a:solidFill>
                  <a:srgbClr val="14364A"/>
                </a:solidFill>
                <a:latin typeface="DejaVu Sans"/>
                <a:ea typeface="DejaVu Sans"/>
                <a:cs typeface="DejaVu Sans"/>
              </a:rPr>
              <a:t>.</a:t>
            </a:r>
          </a:p>
        </p:txBody>
      </p:sp>
      <p:sp>
        <p:nvSpPr>
          <p:cNvPr id="8" name="Rechteck 7">
            <a:extLst>
              <a:ext uri="{FF2B5EF4-FFF2-40B4-BE49-F238E27FC236}">
                <a16:creationId xmlns:a16="http://schemas.microsoft.com/office/drawing/2014/main" id="{E3A8D028-E246-466E-BBC7-CB6E79BA7576}"/>
              </a:ext>
            </a:extLst>
          </p:cNvPr>
          <p:cNvSpPr>
            <a:spLocks noGrp="1"/>
          </p:cNvSpPr>
          <p:nvPr/>
        </p:nvSpPr>
        <p:spPr>
          <a:xfrm>
            <a:off x="8858250" y="6210300"/>
            <a:ext cx="2524125" cy="228600"/>
          </a:xfrm>
          <a:prstGeom prst="rect">
            <a:avLst/>
          </a:prstGeom>
          <a:noFill/>
          <a:ln w="0">
            <a:noFill/>
            <a:prstDash val="solid"/>
          </a:ln>
        </p:spPr>
        <p:txBody>
          <a:bodyPr wrap="square" lIns="0" tIns="0" rIns="0" bIns="0" anchor="t">
            <a:noAutofit/>
          </a:bodyPr>
          <a:lstStyle/>
          <a:p>
            <a:pPr algn="l">
              <a:lnSpc>
                <a:spcPct val="108000"/>
              </a:lnSpc>
              <a:buNone/>
              <a:defRPr sz="900" b="0" i="0">
                <a:solidFill>
                  <a:srgbClr val="60747E"/>
                </a:solidFill>
                <a:latin typeface="DejaVu Sans"/>
                <a:ea typeface="DejaVu Sans"/>
                <a:cs typeface="DejaVu Sans"/>
              </a:defRPr>
            </a:pPr>
            <a:r>
              <a:rPr sz="900" b="0" i="0">
                <a:solidFill>
                  <a:srgbClr val="60747E"/>
                </a:solidFill>
                <a:latin typeface="DejaVu Sans"/>
                <a:ea typeface="DejaVu Sans"/>
                <a:cs typeface="DejaVu Sans"/>
              </a:rPr>
              <a:t>Ingenieurbüro Hampel · 10.07.2024 · M 1:250</a:t>
            </a:r>
          </a:p>
        </p:txBody>
      </p:sp>
      <p:sp>
        <p:nvSpPr>
          <p:cNvPr id="9" name="Rechteck 8">
            <a:extLst>
              <a:ext uri="{FF2B5EF4-FFF2-40B4-BE49-F238E27FC236}">
                <a16:creationId xmlns:a16="http://schemas.microsoft.com/office/drawing/2014/main" id="{9AB2946E-CE86-4E22-8E97-3C5263E2A5CE}"/>
              </a:ext>
            </a:extLst>
          </p:cNvPr>
          <p:cNvSpPr>
            <a:spLocks noGrp="1"/>
          </p:cNvSpPr>
          <p:nvPr/>
        </p:nvSpPr>
        <p:spPr>
          <a:xfrm>
            <a:off x="11410950" y="6438900"/>
            <a:ext cx="304800" cy="171450"/>
          </a:xfrm>
          <a:prstGeom prst="rect">
            <a:avLst/>
          </a:prstGeom>
          <a:noFill/>
          <a:ln w="0">
            <a:noFill/>
            <a:prstDash val="solid"/>
          </a:ln>
        </p:spPr>
        <p:txBody>
          <a:bodyPr wrap="square" lIns="0" tIns="0" rIns="0" bIns="0" anchor="t">
            <a:noAutofit/>
          </a:bodyPr>
          <a:lstStyle/>
          <a:p>
            <a:pPr algn="r">
              <a:lnSpc>
                <a:spcPct val="108000"/>
              </a:lnSpc>
              <a:buNone/>
              <a:defRPr sz="900" b="1" i="0">
                <a:solidFill>
                  <a:srgbClr val="60747E"/>
                </a:solidFill>
                <a:latin typeface="DejaVu Sans"/>
                <a:ea typeface="DejaVu Sans"/>
                <a:cs typeface="DejaVu Sans"/>
              </a:defRPr>
            </a:pPr>
            <a:r>
              <a:rPr sz="900" b="1" i="0">
                <a:solidFill>
                  <a:srgbClr val="60747E"/>
                </a:solidFill>
                <a:latin typeface="DejaVu Sans"/>
                <a:ea typeface="DejaVu Sans"/>
                <a:cs typeface="DejaVu Sans"/>
              </a:rPr>
              <a:t>10</a:t>
            </a:r>
          </a:p>
        </p:txBody>
      </p:sp>
      <p:pic>
        <p:nvPicPr>
          <p:cNvPr id="14" name="Grafik 13">
            <a:extLst>
              <a:ext uri="{FF2B5EF4-FFF2-40B4-BE49-F238E27FC236}">
                <a16:creationId xmlns:a16="http://schemas.microsoft.com/office/drawing/2014/main" id="{967CD124-49C0-7D8B-9327-A067AED91E91}"/>
              </a:ext>
            </a:extLst>
          </p:cNvPr>
          <p:cNvPicPr>
            <a:picLocks noChangeAspect="1"/>
          </p:cNvPicPr>
          <p:nvPr/>
        </p:nvPicPr>
        <p:blipFill>
          <a:blip r:embed="rId3"/>
          <a:stretch>
            <a:fillRect/>
          </a:stretch>
        </p:blipFill>
        <p:spPr>
          <a:xfrm>
            <a:off x="-45236" y="0"/>
            <a:ext cx="8522486" cy="6858000"/>
          </a:xfrm>
          <a:prstGeom prst="rect">
            <a:avLst/>
          </a:prstGeom>
        </p:spPr>
      </p:pic>
    </p:spTree>
    <p:extLst>
      <p:ext uri="{BB962C8B-B14F-4D97-AF65-F5344CB8AC3E}">
        <p14:creationId xmlns:p14="http://schemas.microsoft.com/office/powerpoint/2010/main" val="257272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2CC4CBE1-389A-47E3-82F5-D3445B265F3A}"/>
              </a:ext>
            </a:extLst>
          </p:cNvPr>
          <p:cNvSpPr>
            <a:spLocks noGrp="1"/>
          </p:cNvSpPr>
          <p:nvPr/>
        </p:nvSpPr>
        <p:spPr>
          <a:xfrm>
            <a:off x="8477250" y="0"/>
            <a:ext cx="3714750" cy="6858000"/>
          </a:xfrm>
          <a:prstGeom prst="rect">
            <a:avLst/>
          </a:prstGeom>
          <a:solidFill>
            <a:srgbClr val="F2EFE7"/>
          </a:solidFill>
          <a:ln w="0">
            <a:noFill/>
            <a:prstDash val="solid"/>
          </a:ln>
        </p:spPr>
      </p:sp>
      <p:sp>
        <p:nvSpPr>
          <p:cNvPr id="3" name="Rechteck 2">
            <a:extLst>
              <a:ext uri="{FF2B5EF4-FFF2-40B4-BE49-F238E27FC236}">
                <a16:creationId xmlns:a16="http://schemas.microsoft.com/office/drawing/2014/main" id="{8D3106BE-4D31-45F7-A915-42FFE521752B}"/>
              </a:ext>
            </a:extLst>
          </p:cNvPr>
          <p:cNvSpPr>
            <a:spLocks noGrp="1"/>
          </p:cNvSpPr>
          <p:nvPr/>
        </p:nvSpPr>
        <p:spPr>
          <a:xfrm>
            <a:off x="8858250" y="457200"/>
            <a:ext cx="2857500" cy="247650"/>
          </a:xfrm>
          <a:prstGeom prst="rect">
            <a:avLst/>
          </a:prstGeom>
          <a:noFill/>
          <a:ln w="0">
            <a:noFill/>
            <a:prstDash val="solid"/>
          </a:ln>
        </p:spPr>
        <p:txBody>
          <a:bodyPr wrap="square" lIns="0" tIns="0" rIns="0" bIns="0" anchor="t">
            <a:noAutofit/>
          </a:bodyPr>
          <a:lstStyle/>
          <a:p>
            <a:pPr algn="l">
              <a:lnSpc>
                <a:spcPct val="108000"/>
              </a:lnSpc>
              <a:buNone/>
              <a:defRPr sz="1200" b="1" i="0">
                <a:solidFill>
                  <a:srgbClr val="D9933A"/>
                </a:solidFill>
                <a:latin typeface="DejaVu Sans"/>
                <a:ea typeface="DejaVu Sans"/>
                <a:cs typeface="DejaVu Sans"/>
              </a:defRPr>
            </a:pPr>
            <a:r>
              <a:rPr sz="1200" b="1" i="0">
                <a:solidFill>
                  <a:srgbClr val="D9933A"/>
                </a:solidFill>
                <a:latin typeface="DejaVu Sans"/>
                <a:ea typeface="DejaVu Sans"/>
                <a:cs typeface="DejaVu Sans"/>
              </a:rPr>
              <a:t>TECHNISCHES DETAIL</a:t>
            </a:r>
          </a:p>
        </p:txBody>
      </p:sp>
      <p:sp>
        <p:nvSpPr>
          <p:cNvPr id="4" name="Rechteck 3">
            <a:extLst>
              <a:ext uri="{FF2B5EF4-FFF2-40B4-BE49-F238E27FC236}">
                <a16:creationId xmlns:a16="http://schemas.microsoft.com/office/drawing/2014/main" id="{C3692613-32C6-4347-9C4A-D889F5EA91BB}"/>
              </a:ext>
            </a:extLst>
          </p:cNvPr>
          <p:cNvSpPr>
            <a:spLocks noGrp="1"/>
          </p:cNvSpPr>
          <p:nvPr/>
        </p:nvSpPr>
        <p:spPr>
          <a:xfrm>
            <a:off x="8858250" y="866775"/>
            <a:ext cx="2857500" cy="1181100"/>
          </a:xfrm>
          <a:prstGeom prst="rect">
            <a:avLst/>
          </a:prstGeom>
          <a:noFill/>
          <a:ln w="0">
            <a:noFill/>
            <a:prstDash val="solid"/>
          </a:ln>
        </p:spPr>
        <p:txBody>
          <a:bodyPr wrap="square" lIns="0" tIns="0" rIns="0" bIns="0" anchor="t">
            <a:noAutofit/>
          </a:bodyPr>
          <a:lstStyle/>
          <a:p>
            <a:pPr algn="l">
              <a:lnSpc>
                <a:spcPct val="100000"/>
              </a:lnSpc>
              <a:buNone/>
              <a:defRPr sz="2550" b="1" i="0">
                <a:solidFill>
                  <a:srgbClr val="14364A"/>
                </a:solidFill>
                <a:latin typeface="DejaVu Sans"/>
                <a:ea typeface="DejaVu Sans"/>
                <a:cs typeface="DejaVu Sans"/>
              </a:defRPr>
            </a:pPr>
            <a:endParaRPr sz="2550" b="1" i="0" dirty="0">
              <a:solidFill>
                <a:srgbClr val="14364A"/>
              </a:solidFill>
              <a:latin typeface="DejaVu Sans"/>
              <a:ea typeface="DejaVu Sans"/>
              <a:cs typeface="DejaVu Sans"/>
            </a:endParaRPr>
          </a:p>
        </p:txBody>
      </p:sp>
      <p:sp>
        <p:nvSpPr>
          <p:cNvPr id="5" name="Rechteck 4">
            <a:extLst>
              <a:ext uri="{FF2B5EF4-FFF2-40B4-BE49-F238E27FC236}">
                <a16:creationId xmlns:a16="http://schemas.microsoft.com/office/drawing/2014/main" id="{5AD54B3F-1928-4F59-9155-F12EC0A496BA}"/>
              </a:ext>
            </a:extLst>
          </p:cNvPr>
          <p:cNvSpPr>
            <a:spLocks noGrp="1"/>
          </p:cNvSpPr>
          <p:nvPr/>
        </p:nvSpPr>
        <p:spPr>
          <a:xfrm>
            <a:off x="8858250" y="2247900"/>
            <a:ext cx="704850" cy="47625"/>
          </a:xfrm>
          <a:prstGeom prst="rect">
            <a:avLst/>
          </a:prstGeom>
          <a:solidFill>
            <a:srgbClr val="D9933A"/>
          </a:solidFill>
          <a:ln w="0">
            <a:noFill/>
            <a:prstDash val="solid"/>
          </a:ln>
        </p:spPr>
      </p:sp>
      <p:sp>
        <p:nvSpPr>
          <p:cNvPr id="6" name="Rechteck 5">
            <a:extLst>
              <a:ext uri="{FF2B5EF4-FFF2-40B4-BE49-F238E27FC236}">
                <a16:creationId xmlns:a16="http://schemas.microsoft.com/office/drawing/2014/main" id="{98E99459-E6A8-4F26-BD22-3BD514C4307A}"/>
              </a:ext>
            </a:extLst>
          </p:cNvPr>
          <p:cNvSpPr>
            <a:spLocks noGrp="1"/>
          </p:cNvSpPr>
          <p:nvPr/>
        </p:nvSpPr>
        <p:spPr>
          <a:xfrm>
            <a:off x="8858250" y="2571750"/>
            <a:ext cx="2857500" cy="1162050"/>
          </a:xfrm>
          <a:prstGeom prst="rect">
            <a:avLst/>
          </a:prstGeom>
          <a:noFill/>
          <a:ln w="0">
            <a:noFill/>
            <a:prstDash val="solid"/>
          </a:ln>
        </p:spPr>
        <p:txBody>
          <a:bodyPr wrap="square" lIns="0" tIns="0" rIns="0" bIns="0" anchor="t">
            <a:noAutofit/>
          </a:bodyPr>
          <a:lstStyle/>
          <a:p>
            <a:pPr algn="l">
              <a:lnSpc>
                <a:spcPct val="112000"/>
              </a:lnSpc>
              <a:buNone/>
              <a:defRPr sz="1500" b="0" i="0">
                <a:solidFill>
                  <a:srgbClr val="162A34"/>
                </a:solidFill>
                <a:latin typeface="DejaVu Sans"/>
                <a:ea typeface="DejaVu Sans"/>
                <a:cs typeface="DejaVu Sans"/>
              </a:defRPr>
            </a:pPr>
            <a:r>
              <a:rPr sz="1500" b="0" i="0">
                <a:solidFill>
                  <a:srgbClr val="162A34"/>
                </a:solidFill>
                <a:latin typeface="DejaVu Sans"/>
                <a:ea typeface="DejaVu Sans"/>
                <a:cs typeface="DejaVu Sans"/>
              </a:rPr>
              <a:t>Querschnitte und Draufsicht zeigen die Baumgrube mit Substrat, Drainage und Speicherelementen.</a:t>
            </a:r>
          </a:p>
        </p:txBody>
      </p:sp>
      <p:sp>
        <p:nvSpPr>
          <p:cNvPr id="7" name="Rechteck 6">
            <a:extLst>
              <a:ext uri="{FF2B5EF4-FFF2-40B4-BE49-F238E27FC236}">
                <a16:creationId xmlns:a16="http://schemas.microsoft.com/office/drawing/2014/main" id="{D793B5BB-AA84-4604-8815-8464CBC0AF6E}"/>
              </a:ext>
            </a:extLst>
          </p:cNvPr>
          <p:cNvSpPr>
            <a:spLocks noGrp="1"/>
          </p:cNvSpPr>
          <p:nvPr/>
        </p:nvSpPr>
        <p:spPr>
          <a:xfrm>
            <a:off x="8858250" y="4076700"/>
            <a:ext cx="2857500" cy="1009650"/>
          </a:xfrm>
          <a:prstGeom prst="rect">
            <a:avLst/>
          </a:prstGeom>
          <a:noFill/>
          <a:ln w="0">
            <a:noFill/>
            <a:prstDash val="solid"/>
          </a:ln>
        </p:spPr>
        <p:txBody>
          <a:bodyPr wrap="square" lIns="0" tIns="0" rIns="0" bIns="0" anchor="t">
            <a:noAutofit/>
          </a:bodyPr>
          <a:lstStyle/>
          <a:p>
            <a:pPr algn="l">
              <a:lnSpc>
                <a:spcPct val="112000"/>
              </a:lnSpc>
              <a:buNone/>
              <a:defRPr sz="1500" b="1" i="0">
                <a:solidFill>
                  <a:srgbClr val="14364A"/>
                </a:solidFill>
                <a:latin typeface="DejaVu Sans"/>
                <a:ea typeface="DejaVu Sans"/>
                <a:cs typeface="DejaVu Sans"/>
              </a:defRPr>
            </a:pPr>
            <a:r>
              <a:rPr sz="1500" b="1" i="0">
                <a:solidFill>
                  <a:srgbClr val="14364A"/>
                </a:solidFill>
                <a:latin typeface="DejaVu Sans"/>
                <a:ea typeface="DejaVu Sans"/>
                <a:cs typeface="DejaVu Sans"/>
              </a:rPr>
              <a:t>Der Aufbau schafft Wurzelraum und kann Regenwasser im Straßenraum zwischenspeichern.</a:t>
            </a:r>
          </a:p>
        </p:txBody>
      </p:sp>
      <p:sp>
        <p:nvSpPr>
          <p:cNvPr id="8" name="Rechteck 7">
            <a:extLst>
              <a:ext uri="{FF2B5EF4-FFF2-40B4-BE49-F238E27FC236}">
                <a16:creationId xmlns:a16="http://schemas.microsoft.com/office/drawing/2014/main" id="{9997EAB2-5A12-4632-A96C-F03016982E98}"/>
              </a:ext>
            </a:extLst>
          </p:cNvPr>
          <p:cNvSpPr>
            <a:spLocks noGrp="1"/>
          </p:cNvSpPr>
          <p:nvPr/>
        </p:nvSpPr>
        <p:spPr>
          <a:xfrm>
            <a:off x="8858250" y="6210300"/>
            <a:ext cx="2524125" cy="228600"/>
          </a:xfrm>
          <a:prstGeom prst="rect">
            <a:avLst/>
          </a:prstGeom>
          <a:noFill/>
          <a:ln w="0">
            <a:noFill/>
            <a:prstDash val="solid"/>
          </a:ln>
        </p:spPr>
        <p:txBody>
          <a:bodyPr wrap="square" lIns="0" tIns="0" rIns="0" bIns="0" anchor="t">
            <a:noAutofit/>
          </a:bodyPr>
          <a:lstStyle/>
          <a:p>
            <a:pPr algn="l">
              <a:lnSpc>
                <a:spcPct val="108000"/>
              </a:lnSpc>
              <a:buNone/>
              <a:defRPr sz="900" b="0" i="0">
                <a:solidFill>
                  <a:srgbClr val="60747E"/>
                </a:solidFill>
                <a:latin typeface="DejaVu Sans"/>
                <a:ea typeface="DejaVu Sans"/>
                <a:cs typeface="DejaVu Sans"/>
              </a:defRPr>
            </a:pPr>
            <a:r>
              <a:rPr sz="900" b="0" i="0">
                <a:solidFill>
                  <a:srgbClr val="60747E"/>
                </a:solidFill>
                <a:latin typeface="DejaVu Sans"/>
                <a:ea typeface="DejaVu Sans"/>
                <a:cs typeface="DejaVu Sans"/>
              </a:rPr>
              <a:t>Detail Baumstandort · 10.07.2024 · M 1:25</a:t>
            </a:r>
          </a:p>
        </p:txBody>
      </p:sp>
      <p:sp>
        <p:nvSpPr>
          <p:cNvPr id="9" name="Rechteck 8">
            <a:extLst>
              <a:ext uri="{FF2B5EF4-FFF2-40B4-BE49-F238E27FC236}">
                <a16:creationId xmlns:a16="http://schemas.microsoft.com/office/drawing/2014/main" id="{279223CD-2B16-4C91-B654-DD8B7AB4403F}"/>
              </a:ext>
            </a:extLst>
          </p:cNvPr>
          <p:cNvSpPr>
            <a:spLocks noGrp="1"/>
          </p:cNvSpPr>
          <p:nvPr/>
        </p:nvSpPr>
        <p:spPr>
          <a:xfrm>
            <a:off x="11410950" y="6438900"/>
            <a:ext cx="304800" cy="171450"/>
          </a:xfrm>
          <a:prstGeom prst="rect">
            <a:avLst/>
          </a:prstGeom>
          <a:noFill/>
          <a:ln w="0">
            <a:noFill/>
            <a:prstDash val="solid"/>
          </a:ln>
        </p:spPr>
        <p:txBody>
          <a:bodyPr wrap="square" lIns="0" tIns="0" rIns="0" bIns="0" anchor="t">
            <a:noAutofit/>
          </a:bodyPr>
          <a:lstStyle/>
          <a:p>
            <a:pPr algn="r">
              <a:lnSpc>
                <a:spcPct val="108000"/>
              </a:lnSpc>
              <a:buNone/>
              <a:defRPr sz="900" b="1" i="0">
                <a:solidFill>
                  <a:srgbClr val="60747E"/>
                </a:solidFill>
                <a:latin typeface="DejaVu Sans"/>
                <a:ea typeface="DejaVu Sans"/>
                <a:cs typeface="DejaVu Sans"/>
              </a:defRPr>
            </a:pPr>
            <a:r>
              <a:rPr sz="900" b="1" i="0">
                <a:solidFill>
                  <a:srgbClr val="60747E"/>
                </a:solidFill>
                <a:latin typeface="DejaVu Sans"/>
                <a:ea typeface="DejaVu Sans"/>
                <a:cs typeface="DejaVu Sans"/>
              </a:rPr>
              <a:t>11</a:t>
            </a:r>
          </a:p>
        </p:txBody>
      </p:sp>
      <p:pic>
        <p:nvPicPr>
          <p:cNvPr id="14" name="Grafik 13">
            <a:extLst>
              <a:ext uri="{FF2B5EF4-FFF2-40B4-BE49-F238E27FC236}">
                <a16:creationId xmlns:a16="http://schemas.microsoft.com/office/drawing/2014/main" id="{104DE2AE-F767-0C99-DEA9-85EC6961AC7C}"/>
              </a:ext>
            </a:extLst>
          </p:cNvPr>
          <p:cNvPicPr>
            <a:picLocks noChangeAspect="1"/>
          </p:cNvPicPr>
          <p:nvPr/>
        </p:nvPicPr>
        <p:blipFill>
          <a:blip r:embed="rId3"/>
          <a:stretch>
            <a:fillRect/>
          </a:stretch>
        </p:blipFill>
        <p:spPr>
          <a:xfrm>
            <a:off x="152387" y="464026"/>
            <a:ext cx="8185159" cy="5860574"/>
          </a:xfrm>
          <a:prstGeom prst="rect">
            <a:avLst/>
          </a:prstGeom>
        </p:spPr>
      </p:pic>
    </p:spTree>
    <p:extLst>
      <p:ext uri="{BB962C8B-B14F-4D97-AF65-F5344CB8AC3E}">
        <p14:creationId xmlns:p14="http://schemas.microsoft.com/office/powerpoint/2010/main" val="351448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7B87-DD9E-74F6-08EA-CCA0FDF6D6EC}"/>
            </a:ext>
          </a:extLst>
        </p:cNvPr>
        <p:cNvGrpSpPr/>
        <p:nvPr/>
      </p:nvGrpSpPr>
      <p:grpSpPr>
        <a:xfrm>
          <a:off x="0" y="0"/>
          <a:ext cx="0" cy="0"/>
          <a:chOff x="0" y="0"/>
          <a:chExt cx="0" cy="0"/>
        </a:xfrm>
      </p:grpSpPr>
      <p:sp>
        <p:nvSpPr>
          <p:cNvPr id="11" name="slide-title">
            <a:extLst>
              <a:ext uri="{FF2B5EF4-FFF2-40B4-BE49-F238E27FC236}">
                <a16:creationId xmlns:a16="http://schemas.microsoft.com/office/drawing/2014/main" id="{C38C59F6-4202-AB4E-D13C-1B9831230529}"/>
              </a:ext>
            </a:extLst>
          </p:cNvPr>
          <p:cNvSpPr>
            <a:spLocks noGrp="1"/>
          </p:cNvSpPr>
          <p:nvPr/>
        </p:nvSpPr>
        <p:spPr>
          <a:xfrm>
            <a:off x="685800" y="438150"/>
            <a:ext cx="10820400" cy="590550"/>
          </a:xfrm>
          <a:prstGeom prst="rect">
            <a:avLst/>
          </a:prstGeom>
          <a:noFill/>
          <a:ln w="0">
            <a:noFill/>
            <a:prstDash val="solid"/>
          </a:ln>
        </p:spPr>
        <p:txBody>
          <a:bodyPr wrap="square" lIns="0" tIns="0" rIns="0" bIns="0" anchor="ctr">
            <a:noAutofit/>
          </a:bodyPr>
          <a:lstStyle/>
          <a:p>
            <a:pPr>
              <a:defRPr sz="3225" b="1" i="0">
                <a:solidFill>
                  <a:srgbClr val="162A34"/>
                </a:solidFill>
                <a:latin typeface="DejaVu Sans"/>
                <a:ea typeface="DejaVu Sans"/>
                <a:cs typeface="DejaVu Sans"/>
              </a:defRPr>
            </a:pPr>
            <a:endParaRPr sz="3225" b="1" i="0" dirty="0">
              <a:solidFill>
                <a:srgbClr val="162A34"/>
              </a:solidFill>
              <a:latin typeface="DejaVu Sans"/>
              <a:ea typeface="DejaVu Sans"/>
              <a:cs typeface="DejaVu Sans"/>
            </a:endParaRPr>
          </a:p>
        </p:txBody>
      </p:sp>
      <p:sp>
        <p:nvSpPr>
          <p:cNvPr id="5" name="Rechteck 4">
            <a:extLst>
              <a:ext uri="{FF2B5EF4-FFF2-40B4-BE49-F238E27FC236}">
                <a16:creationId xmlns:a16="http://schemas.microsoft.com/office/drawing/2014/main" id="{863812FD-9343-3243-D7FE-E37B45D4F0F2}"/>
              </a:ext>
            </a:extLst>
          </p:cNvPr>
          <p:cNvSpPr>
            <a:spLocks noGrp="1"/>
          </p:cNvSpPr>
          <p:nvPr/>
        </p:nvSpPr>
        <p:spPr>
          <a:xfrm>
            <a:off x="685800" y="5510213"/>
            <a:ext cx="5151582" cy="419100"/>
          </a:xfrm>
          <a:prstGeom prst="rect">
            <a:avLst/>
          </a:prstGeom>
          <a:solidFill>
            <a:srgbClr val="0C2737">
              <a:alpha val="82000"/>
            </a:srgbClr>
          </a:solidFill>
          <a:ln w="0">
            <a:noFill/>
            <a:prstDash val="solid"/>
          </a:ln>
        </p:spPr>
      </p:sp>
      <p:sp>
        <p:nvSpPr>
          <p:cNvPr id="6" name="Rechteck 5">
            <a:extLst>
              <a:ext uri="{FF2B5EF4-FFF2-40B4-BE49-F238E27FC236}">
                <a16:creationId xmlns:a16="http://schemas.microsoft.com/office/drawing/2014/main" id="{1675844D-EA56-3294-1209-2D86EBC1448C}"/>
              </a:ext>
            </a:extLst>
          </p:cNvPr>
          <p:cNvSpPr>
            <a:spLocks noGrp="1"/>
          </p:cNvSpPr>
          <p:nvPr/>
        </p:nvSpPr>
        <p:spPr>
          <a:xfrm>
            <a:off x="895350" y="5553075"/>
            <a:ext cx="7048500" cy="266700"/>
          </a:xfrm>
          <a:prstGeom prst="rect">
            <a:avLst/>
          </a:prstGeom>
          <a:noFill/>
          <a:ln w="0">
            <a:noFill/>
            <a:prstDash val="solid"/>
          </a:ln>
        </p:spPr>
        <p:txBody>
          <a:bodyPr wrap="square" lIns="0" tIns="0" rIns="0" bIns="0" anchor="ctr">
            <a:noAutofit/>
          </a:bodyPr>
          <a:lstStyle/>
          <a:p>
            <a:pPr>
              <a:defRPr sz="1350" b="1" i="0">
                <a:solidFill>
                  <a:srgbClr val="FFFFFF"/>
                </a:solidFill>
                <a:latin typeface="DejaVu Sans"/>
                <a:ea typeface="DejaVu Sans"/>
                <a:cs typeface="DejaVu Sans"/>
              </a:defRPr>
            </a:pPr>
            <a:r>
              <a:rPr lang="de-DE" sz="1350" b="1" dirty="0">
                <a:solidFill>
                  <a:srgbClr val="FFFFFF"/>
                </a:solidFill>
                <a:latin typeface="DejaVu Sans"/>
              </a:rPr>
              <a:t>Bepflanzte Versickerungsmulde im Straßenraum</a:t>
            </a:r>
            <a:endParaRPr sz="1350" b="1" i="0" dirty="0">
              <a:solidFill>
                <a:srgbClr val="FFFFFF"/>
              </a:solidFill>
              <a:latin typeface="DejaVu Sans"/>
              <a:ea typeface="DejaVu Sans"/>
              <a:cs typeface="DejaVu Sans"/>
            </a:endParaRPr>
          </a:p>
        </p:txBody>
      </p:sp>
      <p:sp>
        <p:nvSpPr>
          <p:cNvPr id="7" name="Rechteck 6">
            <a:extLst>
              <a:ext uri="{FF2B5EF4-FFF2-40B4-BE49-F238E27FC236}">
                <a16:creationId xmlns:a16="http://schemas.microsoft.com/office/drawing/2014/main" id="{911F0350-4511-DF0A-B949-D1E7885BDB2E}"/>
              </a:ext>
            </a:extLst>
          </p:cNvPr>
          <p:cNvSpPr>
            <a:spLocks noGrp="1"/>
          </p:cNvSpPr>
          <p:nvPr/>
        </p:nvSpPr>
        <p:spPr>
          <a:xfrm>
            <a:off x="6487103" y="5510213"/>
            <a:ext cx="4935103" cy="419100"/>
          </a:xfrm>
          <a:prstGeom prst="rect">
            <a:avLst/>
          </a:prstGeom>
          <a:solidFill>
            <a:srgbClr val="0C2737">
              <a:alpha val="82000"/>
            </a:srgbClr>
          </a:solidFill>
          <a:ln w="0">
            <a:noFill/>
            <a:prstDash val="solid"/>
          </a:ln>
        </p:spPr>
      </p:sp>
      <p:sp>
        <p:nvSpPr>
          <p:cNvPr id="8" name="Rechteck 7">
            <a:extLst>
              <a:ext uri="{FF2B5EF4-FFF2-40B4-BE49-F238E27FC236}">
                <a16:creationId xmlns:a16="http://schemas.microsoft.com/office/drawing/2014/main" id="{2805E378-D4BF-8B2A-64BA-E16517ADD54A}"/>
              </a:ext>
            </a:extLst>
          </p:cNvPr>
          <p:cNvSpPr>
            <a:spLocks noGrp="1"/>
          </p:cNvSpPr>
          <p:nvPr/>
        </p:nvSpPr>
        <p:spPr>
          <a:xfrm>
            <a:off x="6635461" y="5584032"/>
            <a:ext cx="4638386" cy="266700"/>
          </a:xfrm>
          <a:prstGeom prst="rect">
            <a:avLst/>
          </a:prstGeom>
          <a:noFill/>
          <a:ln w="0">
            <a:noFill/>
            <a:prstDash val="solid"/>
          </a:ln>
        </p:spPr>
        <p:txBody>
          <a:bodyPr wrap="square" lIns="0" tIns="0" rIns="0" bIns="0" anchor="ctr">
            <a:noAutofit/>
          </a:bodyPr>
          <a:lstStyle/>
          <a:p>
            <a:pPr algn="ctr">
              <a:defRPr sz="1275" b="1" i="0">
                <a:solidFill>
                  <a:srgbClr val="FFFFFF"/>
                </a:solidFill>
                <a:latin typeface="DejaVu Sans"/>
                <a:ea typeface="DejaVu Sans"/>
                <a:cs typeface="DejaVu Sans"/>
              </a:defRPr>
            </a:pPr>
            <a:r>
              <a:rPr lang="de-DE" sz="1275" b="1" dirty="0">
                <a:solidFill>
                  <a:srgbClr val="FFFFFF"/>
                </a:solidFill>
                <a:latin typeface="DejaVu Sans"/>
              </a:rPr>
              <a:t>Regenwasserrückhalt im </a:t>
            </a:r>
            <a:r>
              <a:rPr lang="de-DE" sz="1275" b="1" dirty="0" err="1">
                <a:solidFill>
                  <a:srgbClr val="FFFFFF"/>
                </a:solidFill>
                <a:latin typeface="DejaVu Sans"/>
              </a:rPr>
              <a:t>Strassenraum</a:t>
            </a:r>
            <a:endParaRPr lang="de-DE" sz="1275" b="1" i="0" dirty="0">
              <a:solidFill>
                <a:srgbClr val="FFFFFF"/>
              </a:solidFill>
              <a:latin typeface="DejaVu Sans"/>
              <a:ea typeface="DejaVu Sans"/>
              <a:cs typeface="DejaVu Sans"/>
            </a:endParaRPr>
          </a:p>
        </p:txBody>
      </p:sp>
      <p:sp>
        <p:nvSpPr>
          <p:cNvPr id="9" name="Rechteck 8">
            <a:extLst>
              <a:ext uri="{FF2B5EF4-FFF2-40B4-BE49-F238E27FC236}">
                <a16:creationId xmlns:a16="http://schemas.microsoft.com/office/drawing/2014/main" id="{886AFC98-B8EA-8020-B7E0-1272B8D91132}"/>
              </a:ext>
            </a:extLst>
          </p:cNvPr>
          <p:cNvSpPr>
            <a:spLocks noGrp="1"/>
          </p:cNvSpPr>
          <p:nvPr/>
        </p:nvSpPr>
        <p:spPr>
          <a:xfrm>
            <a:off x="685800" y="6457950"/>
            <a:ext cx="5905500" cy="190500"/>
          </a:xfrm>
          <a:prstGeom prst="rect">
            <a:avLst/>
          </a:prstGeom>
          <a:noFill/>
          <a:ln w="0">
            <a:noFill/>
            <a:prstDash val="solid"/>
          </a:ln>
        </p:spPr>
        <p:txBody>
          <a:bodyPr wrap="square" lIns="0" tIns="0" rIns="0" bIns="0" anchor="ctr">
            <a:noAutofit/>
          </a:bodyPr>
          <a:lstStyle/>
          <a:p>
            <a:pPr algn="l">
              <a:lnSpc>
                <a:spcPct val="108000"/>
              </a:lnSpc>
              <a:buNone/>
              <a:defRPr sz="975" b="0" i="0">
                <a:solidFill>
                  <a:srgbClr val="60747E"/>
                </a:solidFill>
                <a:latin typeface="DejaVu Sans"/>
                <a:ea typeface="DejaVu Sans"/>
                <a:cs typeface="DejaVu Sans"/>
              </a:defRPr>
            </a:pPr>
            <a:r>
              <a:rPr sz="975" b="0" i="0">
                <a:solidFill>
                  <a:srgbClr val="60747E"/>
                </a:solidFill>
                <a:latin typeface="DejaVu Sans"/>
                <a:ea typeface="DejaVu Sans"/>
                <a:cs typeface="DejaVu Sans"/>
              </a:rPr>
              <a:t>Gemeinde Groß-Zimmern  ·  Starkregenvorsorge</a:t>
            </a:r>
          </a:p>
        </p:txBody>
      </p:sp>
      <p:sp>
        <p:nvSpPr>
          <p:cNvPr id="10" name="Rechteck 9">
            <a:extLst>
              <a:ext uri="{FF2B5EF4-FFF2-40B4-BE49-F238E27FC236}">
                <a16:creationId xmlns:a16="http://schemas.microsoft.com/office/drawing/2014/main" id="{28B09D42-3524-D884-4AD8-C5AB105E82FF}"/>
              </a:ext>
            </a:extLst>
          </p:cNvPr>
          <p:cNvSpPr>
            <a:spLocks noGrp="1"/>
          </p:cNvSpPr>
          <p:nvPr/>
        </p:nvSpPr>
        <p:spPr>
          <a:xfrm>
            <a:off x="11049000" y="6457950"/>
            <a:ext cx="457200" cy="190500"/>
          </a:xfrm>
          <a:prstGeom prst="rect">
            <a:avLst/>
          </a:prstGeom>
          <a:noFill/>
          <a:ln w="0">
            <a:noFill/>
            <a:prstDash val="solid"/>
          </a:ln>
        </p:spPr>
        <p:txBody>
          <a:bodyPr wrap="square" lIns="0" tIns="0" rIns="0" bIns="0" anchor="ctr">
            <a:noAutofit/>
          </a:bodyPr>
          <a:lstStyle/>
          <a:p>
            <a:pPr algn="r">
              <a:lnSpc>
                <a:spcPct val="108000"/>
              </a:lnSpc>
              <a:buNone/>
              <a:defRPr sz="975" b="1" i="0">
                <a:solidFill>
                  <a:srgbClr val="60747E"/>
                </a:solidFill>
                <a:latin typeface="DejaVu Sans"/>
                <a:ea typeface="DejaVu Sans"/>
                <a:cs typeface="DejaVu Sans"/>
              </a:defRPr>
            </a:pPr>
            <a:r>
              <a:rPr sz="975" b="1" i="0">
                <a:solidFill>
                  <a:srgbClr val="60747E"/>
                </a:solidFill>
                <a:latin typeface="DejaVu Sans"/>
                <a:ea typeface="DejaVu Sans"/>
                <a:cs typeface="DejaVu Sans"/>
              </a:rPr>
              <a:t>06</a:t>
            </a:r>
          </a:p>
        </p:txBody>
      </p:sp>
      <p:sp>
        <p:nvSpPr>
          <p:cNvPr id="4" name="Textfeld 3">
            <a:extLst>
              <a:ext uri="{FF2B5EF4-FFF2-40B4-BE49-F238E27FC236}">
                <a16:creationId xmlns:a16="http://schemas.microsoft.com/office/drawing/2014/main" id="{3C5B57CE-A84E-1EE3-4069-1D0333559FC2}"/>
              </a:ext>
            </a:extLst>
          </p:cNvPr>
          <p:cNvSpPr txBox="1"/>
          <p:nvPr/>
        </p:nvSpPr>
        <p:spPr>
          <a:xfrm>
            <a:off x="6432262" y="2625769"/>
            <a:ext cx="4935103" cy="1200329"/>
          </a:xfrm>
          <a:prstGeom prst="rect">
            <a:avLst/>
          </a:prstGeom>
          <a:noFill/>
        </p:spPr>
        <p:txBody>
          <a:bodyPr wrap="square">
            <a:spAutoFit/>
          </a:bodyPr>
          <a:lstStyle/>
          <a:p>
            <a:pPr marL="285750" indent="-285750">
              <a:buFont typeface="Arial" panose="020B0604020202020204" pitchFamily="34" charset="0"/>
              <a:buChar char="•"/>
            </a:pPr>
            <a:r>
              <a:rPr lang="de-DE" dirty="0"/>
              <a:t>Wasser aufnehmen und versickern</a:t>
            </a:r>
          </a:p>
          <a:p>
            <a:pPr marL="285750" indent="-285750">
              <a:buFont typeface="Arial" panose="020B0604020202020204" pitchFamily="34" charset="0"/>
              <a:buChar char="•"/>
            </a:pPr>
            <a:r>
              <a:rPr lang="de-DE" dirty="0"/>
              <a:t>Kanalisation entlasten</a:t>
            </a:r>
            <a:endParaRPr lang="uk-UA" dirty="0"/>
          </a:p>
          <a:p>
            <a:pPr marL="285750" indent="-285750">
              <a:buFont typeface="Arial" panose="020B0604020202020204" pitchFamily="34" charset="0"/>
              <a:buChar char="•"/>
            </a:pPr>
            <a:r>
              <a:rPr lang="de-DE" dirty="0"/>
              <a:t>Begrünung und Regenwasserrückhalt verbinden.</a:t>
            </a:r>
          </a:p>
        </p:txBody>
      </p:sp>
      <p:pic>
        <p:nvPicPr>
          <p:cNvPr id="15" name="Grafik 14">
            <a:extLst>
              <a:ext uri="{FF2B5EF4-FFF2-40B4-BE49-F238E27FC236}">
                <a16:creationId xmlns:a16="http://schemas.microsoft.com/office/drawing/2014/main" id="{F7CE723A-9CB9-DC61-728E-D85E11D6B8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1" y="1603664"/>
            <a:ext cx="5151582" cy="3863686"/>
          </a:xfrm>
          <a:prstGeom prst="rect">
            <a:avLst/>
          </a:prstGeom>
        </p:spPr>
      </p:pic>
      <p:sp>
        <p:nvSpPr>
          <p:cNvPr id="17" name="Textfeld 16">
            <a:extLst>
              <a:ext uri="{FF2B5EF4-FFF2-40B4-BE49-F238E27FC236}">
                <a16:creationId xmlns:a16="http://schemas.microsoft.com/office/drawing/2014/main" id="{72C04394-B096-FC3D-D901-7520DFD4FB0A}"/>
              </a:ext>
            </a:extLst>
          </p:cNvPr>
          <p:cNvSpPr txBox="1"/>
          <p:nvPr/>
        </p:nvSpPr>
        <p:spPr>
          <a:xfrm>
            <a:off x="6354619" y="1557337"/>
            <a:ext cx="5625522" cy="584647"/>
          </a:xfrm>
          <a:prstGeom prst="rect">
            <a:avLst/>
          </a:prstGeom>
          <a:noFill/>
        </p:spPr>
        <p:txBody>
          <a:bodyPr wrap="square">
            <a:spAutoFit/>
          </a:bodyPr>
          <a:lstStyle/>
          <a:p>
            <a:pPr>
              <a:lnSpc>
                <a:spcPct val="112000"/>
              </a:lnSpc>
              <a:defRPr sz="1500" b="1" i="0">
                <a:solidFill>
                  <a:srgbClr val="14364A"/>
                </a:solidFill>
                <a:latin typeface="DejaVu Sans"/>
                <a:ea typeface="DejaVu Sans"/>
                <a:cs typeface="DejaVu Sans"/>
              </a:defRPr>
            </a:pPr>
            <a:r>
              <a:rPr lang="de-DE" sz="1500" b="1" dirty="0">
                <a:solidFill>
                  <a:srgbClr val="14364A"/>
                </a:solidFill>
                <a:latin typeface="DejaVu Sans"/>
              </a:rPr>
              <a:t>Bordsteinöffnungen leiten Regenwasser in die bepflanzte Rigole.</a:t>
            </a:r>
          </a:p>
        </p:txBody>
      </p:sp>
      <p:sp>
        <p:nvSpPr>
          <p:cNvPr id="19" name="Textfeld 18">
            <a:extLst>
              <a:ext uri="{FF2B5EF4-FFF2-40B4-BE49-F238E27FC236}">
                <a16:creationId xmlns:a16="http://schemas.microsoft.com/office/drawing/2014/main" id="{74C9A25F-E9A4-2A5C-CDD2-FBA051E02714}"/>
              </a:ext>
            </a:extLst>
          </p:cNvPr>
          <p:cNvSpPr txBox="1"/>
          <p:nvPr/>
        </p:nvSpPr>
        <p:spPr>
          <a:xfrm>
            <a:off x="685800" y="194283"/>
            <a:ext cx="8809182" cy="496290"/>
          </a:xfrm>
          <a:prstGeom prst="rect">
            <a:avLst/>
          </a:prstGeom>
          <a:noFill/>
        </p:spPr>
        <p:txBody>
          <a:bodyPr wrap="square">
            <a:spAutoFit/>
          </a:bodyPr>
          <a:lstStyle/>
          <a:p>
            <a:pPr>
              <a:defRPr sz="2625" b="1" i="0">
                <a:solidFill>
                  <a:srgbClr val="14364A"/>
                </a:solidFill>
                <a:latin typeface="DejaVu Sans"/>
                <a:ea typeface="DejaVu Sans"/>
                <a:cs typeface="DejaVu Sans"/>
              </a:defRPr>
            </a:pPr>
            <a:r>
              <a:rPr lang="de-DE" sz="2625" b="1" i="0" dirty="0">
                <a:solidFill>
                  <a:srgbClr val="14364A"/>
                </a:solidFill>
                <a:latin typeface="DejaVu Sans"/>
                <a:ea typeface="DejaVu Sans"/>
                <a:cs typeface="DejaVu Sans"/>
              </a:rPr>
              <a:t>Frankfurter Straße: </a:t>
            </a:r>
            <a:r>
              <a:rPr lang="de-DE" sz="2625" b="1" dirty="0">
                <a:solidFill>
                  <a:srgbClr val="14364A"/>
                </a:solidFill>
                <a:latin typeface="DejaVu Sans"/>
              </a:rPr>
              <a:t>Versickerungsmulde</a:t>
            </a:r>
          </a:p>
        </p:txBody>
      </p:sp>
    </p:spTree>
    <p:extLst>
      <p:ext uri="{BB962C8B-B14F-4D97-AF65-F5344CB8AC3E}">
        <p14:creationId xmlns:p14="http://schemas.microsoft.com/office/powerpoint/2010/main" val="769744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2EFE7"/>
        </a:solidFill>
        <a:effectLst/>
      </p:bgPr>
    </p:bg>
    <p:spTree>
      <p:nvGrpSpPr>
        <p:cNvPr id="1" name=""/>
        <p:cNvGrpSpPr/>
        <p:nvPr/>
      </p:nvGrpSpPr>
      <p:grpSpPr>
        <a:xfrm>
          <a:off x="0" y="0"/>
          <a:ext cx="0" cy="0"/>
          <a:chOff x="0" y="0"/>
          <a:chExt cx="0" cy="0"/>
        </a:xfrm>
      </p:grpSpPr>
      <p:sp>
        <p:nvSpPr>
          <p:cNvPr id="9" name="slide-title">
            <a:extLst>
              <a:ext uri="{FF2B5EF4-FFF2-40B4-BE49-F238E27FC236}">
                <a16:creationId xmlns:a16="http://schemas.microsoft.com/office/drawing/2014/main" id="{C7CAB16C-7188-4D6E-A4FA-05E22B599D5E}"/>
              </a:ext>
            </a:extLst>
          </p:cNvPr>
          <p:cNvSpPr>
            <a:spLocks noGrp="1"/>
          </p:cNvSpPr>
          <p:nvPr/>
        </p:nvSpPr>
        <p:spPr>
          <a:xfrm>
            <a:off x="685800" y="438150"/>
            <a:ext cx="10820400" cy="590550"/>
          </a:xfrm>
          <a:prstGeom prst="rect">
            <a:avLst/>
          </a:prstGeom>
          <a:noFill/>
          <a:ln w="0">
            <a:noFill/>
            <a:prstDash val="solid"/>
          </a:ln>
        </p:spPr>
        <p:txBody>
          <a:bodyPr wrap="square" lIns="0" tIns="0" rIns="0" bIns="0" anchor="ctr">
            <a:noAutofit/>
          </a:bodyPr>
          <a:lstStyle/>
          <a:p>
            <a:pPr algn="l">
              <a:lnSpc>
                <a:spcPct val="108000"/>
              </a:lnSpc>
              <a:buNone/>
              <a:defRPr sz="3225" b="1" i="0">
                <a:solidFill>
                  <a:srgbClr val="162A34"/>
                </a:solidFill>
                <a:latin typeface="DejaVu Sans"/>
                <a:ea typeface="DejaVu Sans"/>
                <a:cs typeface="DejaVu Sans"/>
              </a:defRPr>
            </a:pPr>
            <a:r>
              <a:rPr sz="3225" b="1" i="0">
                <a:solidFill>
                  <a:srgbClr val="162A34"/>
                </a:solidFill>
                <a:latin typeface="DejaVu Sans"/>
                <a:ea typeface="DejaVu Sans"/>
                <a:cs typeface="DejaVu Sans"/>
              </a:rPr>
              <a:t>Kettelerstraße: Pflanzbeet</a:t>
            </a:r>
          </a:p>
        </p:txBody>
      </p:sp>
      <p:sp>
        <p:nvSpPr>
          <p:cNvPr id="2" name="Rechteck 1">
            <a:extLst>
              <a:ext uri="{FF2B5EF4-FFF2-40B4-BE49-F238E27FC236}">
                <a16:creationId xmlns:a16="http://schemas.microsoft.com/office/drawing/2014/main" id="{3ACB8ED3-8E6C-45E8-BC6E-9AB8145BFE9F}"/>
              </a:ext>
            </a:extLst>
          </p:cNvPr>
          <p:cNvSpPr>
            <a:spLocks noGrp="1"/>
          </p:cNvSpPr>
          <p:nvPr/>
        </p:nvSpPr>
        <p:spPr>
          <a:xfrm>
            <a:off x="685800" y="1057275"/>
            <a:ext cx="10820400" cy="323850"/>
          </a:xfrm>
          <a:prstGeom prst="rect">
            <a:avLst/>
          </a:prstGeom>
          <a:noFill/>
          <a:ln w="0">
            <a:noFill/>
            <a:prstDash val="solid"/>
          </a:ln>
        </p:spPr>
        <p:txBody>
          <a:bodyPr wrap="square" lIns="0" tIns="0" rIns="0" bIns="0" anchor="t">
            <a:noAutofit/>
          </a:bodyPr>
          <a:lstStyle/>
          <a:p>
            <a:pPr algn="l">
              <a:lnSpc>
                <a:spcPct val="108000"/>
              </a:lnSpc>
              <a:buNone/>
              <a:defRPr sz="1650" b="0" i="0">
                <a:solidFill>
                  <a:srgbClr val="60747E"/>
                </a:solidFill>
                <a:latin typeface="DejaVu Sans"/>
                <a:ea typeface="DejaVu Sans"/>
                <a:cs typeface="DejaVu Sans"/>
              </a:defRPr>
            </a:pPr>
            <a:r>
              <a:rPr sz="1650" b="0" i="0">
                <a:solidFill>
                  <a:srgbClr val="60747E"/>
                </a:solidFill>
                <a:latin typeface="DejaVu Sans"/>
                <a:ea typeface="DejaVu Sans"/>
                <a:cs typeface="DejaVu Sans"/>
              </a:rPr>
              <a:t>Technisches Detail für Begrünung und Regenwasserrückhalt im Straßenraum</a:t>
            </a:r>
          </a:p>
        </p:txBody>
      </p:sp>
      <p:pic>
        <p:nvPicPr>
          <p:cNvPr id="11" name="Grafik 10"/>
          <p:cNvPicPr>
            <a:picLocks noChangeAspect="1"/>
          </p:cNvPicPr>
          <p:nvPr/>
        </p:nvPicPr>
        <p:blipFill>
          <a:blip r:embed="rId3"/>
          <a:stretch/>
        </p:blipFill>
        <p:spPr>
          <a:xfrm>
            <a:off x="691838" y="1657350"/>
            <a:ext cx="10808324" cy="3409950"/>
          </a:xfrm>
          <a:prstGeom prst="rect">
            <a:avLst/>
          </a:prstGeom>
        </p:spPr>
      </p:pic>
      <p:sp>
        <p:nvSpPr>
          <p:cNvPr id="4" name="Rechteck 3">
            <a:extLst>
              <a:ext uri="{FF2B5EF4-FFF2-40B4-BE49-F238E27FC236}">
                <a16:creationId xmlns:a16="http://schemas.microsoft.com/office/drawing/2014/main" id="{057C6593-D619-43AF-9437-F28829B351E4}"/>
              </a:ext>
            </a:extLst>
          </p:cNvPr>
          <p:cNvSpPr>
            <a:spLocks noGrp="1"/>
          </p:cNvSpPr>
          <p:nvPr/>
        </p:nvSpPr>
        <p:spPr>
          <a:xfrm>
            <a:off x="685800" y="5314950"/>
            <a:ext cx="47625" cy="666750"/>
          </a:xfrm>
          <a:prstGeom prst="rect">
            <a:avLst/>
          </a:prstGeom>
          <a:solidFill>
            <a:srgbClr val="718D62"/>
          </a:solidFill>
          <a:ln w="0">
            <a:noFill/>
            <a:prstDash val="solid"/>
          </a:ln>
        </p:spPr>
      </p:sp>
      <p:sp>
        <p:nvSpPr>
          <p:cNvPr id="5" name="Rechteck 4">
            <a:extLst>
              <a:ext uri="{FF2B5EF4-FFF2-40B4-BE49-F238E27FC236}">
                <a16:creationId xmlns:a16="http://schemas.microsoft.com/office/drawing/2014/main" id="{0B1F4B6A-4D1E-43D3-9712-31271C53D313}"/>
              </a:ext>
            </a:extLst>
          </p:cNvPr>
          <p:cNvSpPr>
            <a:spLocks noGrp="1"/>
          </p:cNvSpPr>
          <p:nvPr/>
        </p:nvSpPr>
        <p:spPr>
          <a:xfrm>
            <a:off x="914400" y="5314950"/>
            <a:ext cx="4762500" cy="666750"/>
          </a:xfrm>
          <a:prstGeom prst="rect">
            <a:avLst/>
          </a:prstGeom>
          <a:noFill/>
          <a:ln w="0">
            <a:noFill/>
            <a:prstDash val="solid"/>
          </a:ln>
        </p:spPr>
        <p:txBody>
          <a:bodyPr wrap="square" lIns="0" tIns="0" rIns="0" bIns="0" anchor="ctr">
            <a:noAutofit/>
          </a:bodyPr>
          <a:lstStyle/>
          <a:p>
            <a:pPr algn="l">
              <a:lnSpc>
                <a:spcPct val="112000"/>
              </a:lnSpc>
              <a:buNone/>
              <a:defRPr sz="1425" b="0" i="0">
                <a:solidFill>
                  <a:srgbClr val="162A34"/>
                </a:solidFill>
                <a:latin typeface="DejaVu Sans"/>
                <a:ea typeface="DejaVu Sans"/>
                <a:cs typeface="DejaVu Sans"/>
              </a:defRPr>
            </a:pPr>
            <a:r>
              <a:rPr sz="1425" b="0" i="0">
                <a:solidFill>
                  <a:srgbClr val="162A34"/>
                </a:solidFill>
                <a:latin typeface="DejaVu Sans"/>
                <a:ea typeface="DejaVu Sans"/>
                <a:cs typeface="DejaVu Sans"/>
              </a:rPr>
              <a:t>Übersicht und Schnitte zeigen den Aufbau mit Vegetationsboden, Wurzelschutz und Bewässerung.</a:t>
            </a:r>
          </a:p>
        </p:txBody>
      </p:sp>
      <p:sp>
        <p:nvSpPr>
          <p:cNvPr id="6" name="Rechteck 5">
            <a:extLst>
              <a:ext uri="{FF2B5EF4-FFF2-40B4-BE49-F238E27FC236}">
                <a16:creationId xmlns:a16="http://schemas.microsoft.com/office/drawing/2014/main" id="{6B61187D-244A-4BA7-8B82-1E75D42E243F}"/>
              </a:ext>
            </a:extLst>
          </p:cNvPr>
          <p:cNvSpPr>
            <a:spLocks noGrp="1"/>
          </p:cNvSpPr>
          <p:nvPr/>
        </p:nvSpPr>
        <p:spPr>
          <a:xfrm>
            <a:off x="6172200" y="5314950"/>
            <a:ext cx="5334000" cy="666750"/>
          </a:xfrm>
          <a:prstGeom prst="rect">
            <a:avLst/>
          </a:prstGeom>
          <a:noFill/>
          <a:ln w="0">
            <a:noFill/>
            <a:prstDash val="solid"/>
          </a:ln>
        </p:spPr>
        <p:txBody>
          <a:bodyPr wrap="square" lIns="0" tIns="0" rIns="0" bIns="0" anchor="ctr">
            <a:noAutofit/>
          </a:bodyPr>
          <a:lstStyle/>
          <a:p>
            <a:pPr algn="l">
              <a:lnSpc>
                <a:spcPct val="112000"/>
              </a:lnSpc>
              <a:buNone/>
              <a:defRPr sz="1500" b="1" i="0">
                <a:solidFill>
                  <a:srgbClr val="14364A"/>
                </a:solidFill>
                <a:latin typeface="DejaVu Sans"/>
                <a:ea typeface="DejaVu Sans"/>
                <a:cs typeface="DejaVu Sans"/>
              </a:defRPr>
            </a:pPr>
            <a:r>
              <a:rPr sz="1500" b="1" i="0">
                <a:solidFill>
                  <a:srgbClr val="14364A"/>
                </a:solidFill>
                <a:latin typeface="DejaVu Sans"/>
                <a:ea typeface="DejaVu Sans"/>
                <a:cs typeface="DejaVu Sans"/>
              </a:rPr>
              <a:t>Das Pflanzbeet verbindet Begrünung mit Versickerung und lokaler Rückhaltung.</a:t>
            </a:r>
          </a:p>
        </p:txBody>
      </p:sp>
      <p:sp>
        <p:nvSpPr>
          <p:cNvPr id="7" name="Rechteck 6">
            <a:extLst>
              <a:ext uri="{FF2B5EF4-FFF2-40B4-BE49-F238E27FC236}">
                <a16:creationId xmlns:a16="http://schemas.microsoft.com/office/drawing/2014/main" id="{6B59C267-75A5-4896-BB62-752E5D8BC9A1}"/>
              </a:ext>
            </a:extLst>
          </p:cNvPr>
          <p:cNvSpPr>
            <a:spLocks noGrp="1"/>
          </p:cNvSpPr>
          <p:nvPr/>
        </p:nvSpPr>
        <p:spPr>
          <a:xfrm>
            <a:off x="685800" y="6457950"/>
            <a:ext cx="5905500" cy="190500"/>
          </a:xfrm>
          <a:prstGeom prst="rect">
            <a:avLst/>
          </a:prstGeom>
          <a:noFill/>
          <a:ln w="0">
            <a:noFill/>
            <a:prstDash val="solid"/>
          </a:ln>
        </p:spPr>
        <p:txBody>
          <a:bodyPr wrap="square" lIns="0" tIns="0" rIns="0" bIns="0" anchor="ctr">
            <a:noAutofit/>
          </a:bodyPr>
          <a:lstStyle/>
          <a:p>
            <a:pPr algn="l">
              <a:lnSpc>
                <a:spcPct val="108000"/>
              </a:lnSpc>
              <a:buNone/>
              <a:defRPr sz="975" b="0" i="0">
                <a:solidFill>
                  <a:srgbClr val="60747E"/>
                </a:solidFill>
                <a:latin typeface="DejaVu Sans"/>
                <a:ea typeface="DejaVu Sans"/>
                <a:cs typeface="DejaVu Sans"/>
              </a:defRPr>
            </a:pPr>
            <a:r>
              <a:rPr sz="975" b="0" i="0">
                <a:solidFill>
                  <a:srgbClr val="60747E"/>
                </a:solidFill>
                <a:latin typeface="DejaVu Sans"/>
                <a:ea typeface="DejaVu Sans"/>
                <a:cs typeface="DejaVu Sans"/>
              </a:rPr>
              <a:t>Gemeinde Groß-Zimmern  ·  Starkregenvorsorge</a:t>
            </a:r>
          </a:p>
        </p:txBody>
      </p:sp>
      <p:sp>
        <p:nvSpPr>
          <p:cNvPr id="8" name="Rechteck 7">
            <a:extLst>
              <a:ext uri="{FF2B5EF4-FFF2-40B4-BE49-F238E27FC236}">
                <a16:creationId xmlns:a16="http://schemas.microsoft.com/office/drawing/2014/main" id="{5F332D29-FAAE-419E-91B8-B5A784148B17}"/>
              </a:ext>
            </a:extLst>
          </p:cNvPr>
          <p:cNvSpPr>
            <a:spLocks noGrp="1"/>
          </p:cNvSpPr>
          <p:nvPr/>
        </p:nvSpPr>
        <p:spPr>
          <a:xfrm>
            <a:off x="11049000" y="6457950"/>
            <a:ext cx="457200" cy="190500"/>
          </a:xfrm>
          <a:prstGeom prst="rect">
            <a:avLst/>
          </a:prstGeom>
          <a:noFill/>
          <a:ln w="0">
            <a:noFill/>
            <a:prstDash val="solid"/>
          </a:ln>
        </p:spPr>
        <p:txBody>
          <a:bodyPr wrap="square" lIns="0" tIns="0" rIns="0" bIns="0" anchor="ctr">
            <a:noAutofit/>
          </a:bodyPr>
          <a:lstStyle/>
          <a:p>
            <a:pPr algn="r">
              <a:lnSpc>
                <a:spcPct val="108000"/>
              </a:lnSpc>
              <a:buNone/>
              <a:defRPr sz="975" b="1" i="0">
                <a:solidFill>
                  <a:srgbClr val="60747E"/>
                </a:solidFill>
                <a:latin typeface="DejaVu Sans"/>
                <a:ea typeface="DejaVu Sans"/>
                <a:cs typeface="DejaVu Sans"/>
              </a:defRPr>
            </a:pPr>
            <a:r>
              <a:rPr sz="975" b="1" i="0">
                <a:solidFill>
                  <a:srgbClr val="60747E"/>
                </a:solidFill>
                <a:latin typeface="DejaVu Sans"/>
                <a:ea typeface="DejaVu Sans"/>
                <a:cs typeface="DejaVu Sans"/>
              </a:rPr>
              <a:t>12</a:t>
            </a:r>
          </a:p>
        </p:txBody>
      </p:sp>
    </p:spTree>
    <p:extLst>
      <p:ext uri="{BB962C8B-B14F-4D97-AF65-F5344CB8AC3E}">
        <p14:creationId xmlns:p14="http://schemas.microsoft.com/office/powerpoint/2010/main" val="1120019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 name="Rechteck 27">
            <a:extLst>
              <a:ext uri="{FF2B5EF4-FFF2-40B4-BE49-F238E27FC236}">
                <a16:creationId xmlns:a16="http://schemas.microsoft.com/office/drawing/2014/main" id="{76065824-A1BC-4DA9-A413-C55ACFF337C2}"/>
              </a:ext>
            </a:extLst>
          </p:cNvPr>
          <p:cNvSpPr>
            <a:spLocks noGrp="1"/>
          </p:cNvSpPr>
          <p:nvPr/>
        </p:nvSpPr>
        <p:spPr>
          <a:xfrm>
            <a:off x="0" y="0"/>
            <a:ext cx="6819900" cy="6858000"/>
          </a:xfrm>
          <a:prstGeom prst="rect">
            <a:avLst/>
          </a:prstGeom>
          <a:solidFill>
            <a:srgbClr val="14364A"/>
          </a:solidFill>
          <a:ln w="0">
            <a:noFill/>
            <a:prstDash val="solid"/>
          </a:ln>
        </p:spPr>
      </p:sp>
      <p:sp>
        <p:nvSpPr>
          <p:cNvPr id="2" name="Rechteck 1">
            <a:extLst>
              <a:ext uri="{FF2B5EF4-FFF2-40B4-BE49-F238E27FC236}">
                <a16:creationId xmlns:a16="http://schemas.microsoft.com/office/drawing/2014/main" id="{894C7E37-8293-4357-8A3A-BF05690EA3F9}"/>
              </a:ext>
            </a:extLst>
          </p:cNvPr>
          <p:cNvSpPr>
            <a:spLocks noGrp="1"/>
          </p:cNvSpPr>
          <p:nvPr/>
        </p:nvSpPr>
        <p:spPr>
          <a:xfrm>
            <a:off x="685800" y="457200"/>
            <a:ext cx="5581650" cy="990600"/>
          </a:xfrm>
          <a:prstGeom prst="rect">
            <a:avLst/>
          </a:prstGeom>
          <a:noFill/>
          <a:ln w="0">
            <a:noFill/>
            <a:prstDash val="solid"/>
          </a:ln>
        </p:spPr>
        <p:txBody>
          <a:bodyPr wrap="square" lIns="0" tIns="0" rIns="0" bIns="0" anchor="t">
            <a:noAutofit/>
          </a:bodyPr>
          <a:lstStyle/>
          <a:p>
            <a:pPr algn="l">
              <a:lnSpc>
                <a:spcPct val="100000"/>
              </a:lnSpc>
              <a:buNone/>
              <a:defRPr sz="2400" b="1" i="0">
                <a:solidFill>
                  <a:srgbClr val="FFFFFF"/>
                </a:solidFill>
                <a:latin typeface="DejaVu Sans"/>
                <a:ea typeface="DejaVu Sans"/>
                <a:cs typeface="DejaVu Sans"/>
              </a:defRPr>
            </a:pPr>
            <a:r>
              <a:rPr sz="2400" b="1" i="0">
                <a:solidFill>
                  <a:srgbClr val="FFFFFF"/>
                </a:solidFill>
                <a:latin typeface="DejaVu Sans"/>
                <a:ea typeface="DejaVu Sans"/>
                <a:cs typeface="DejaVu Sans"/>
              </a:rPr>
              <a:t>Einsatzvorsorge und</a:t>
            </a:r>
          </a:p>
          <a:p>
            <a:pPr algn="l">
              <a:lnSpc>
                <a:spcPct val="100000"/>
              </a:lnSpc>
              <a:buNone/>
              <a:defRPr sz="2400" b="1" i="0">
                <a:solidFill>
                  <a:srgbClr val="FFFFFF"/>
                </a:solidFill>
                <a:latin typeface="DejaVu Sans"/>
                <a:ea typeface="DejaVu Sans"/>
                <a:cs typeface="DejaVu Sans"/>
              </a:defRPr>
            </a:pPr>
            <a:r>
              <a:rPr sz="2400" b="1" i="0">
                <a:solidFill>
                  <a:srgbClr val="FFFFFF"/>
                </a:solidFill>
                <a:latin typeface="DejaVu Sans"/>
                <a:ea typeface="DejaVu Sans"/>
                <a:cs typeface="DejaVu Sans"/>
              </a:rPr>
              <a:t>Klimaanpassungsmanagement</a:t>
            </a:r>
          </a:p>
        </p:txBody>
      </p:sp>
      <p:sp>
        <p:nvSpPr>
          <p:cNvPr id="3" name="Rechteck 2">
            <a:extLst>
              <a:ext uri="{FF2B5EF4-FFF2-40B4-BE49-F238E27FC236}">
                <a16:creationId xmlns:a16="http://schemas.microsoft.com/office/drawing/2014/main" id="{AEDD7325-145E-4235-953F-FD7287967539}"/>
              </a:ext>
            </a:extLst>
          </p:cNvPr>
          <p:cNvSpPr>
            <a:spLocks noGrp="1"/>
          </p:cNvSpPr>
          <p:nvPr/>
        </p:nvSpPr>
        <p:spPr>
          <a:xfrm>
            <a:off x="685800" y="1885950"/>
            <a:ext cx="2857500" cy="247650"/>
          </a:xfrm>
          <a:prstGeom prst="rect">
            <a:avLst/>
          </a:prstGeom>
          <a:noFill/>
          <a:ln w="0">
            <a:noFill/>
            <a:prstDash val="solid"/>
          </a:ln>
        </p:spPr>
        <p:txBody>
          <a:bodyPr wrap="square" lIns="0" tIns="0" rIns="0" bIns="0" anchor="t">
            <a:noAutofit/>
          </a:bodyPr>
          <a:lstStyle/>
          <a:p>
            <a:pPr algn="l">
              <a:lnSpc>
                <a:spcPct val="108000"/>
              </a:lnSpc>
              <a:buNone/>
              <a:defRPr sz="1200" b="1" i="0">
                <a:solidFill>
                  <a:srgbClr val="5AAFC2"/>
                </a:solidFill>
                <a:latin typeface="DejaVu Sans"/>
                <a:ea typeface="DejaVu Sans"/>
                <a:cs typeface="DejaVu Sans"/>
              </a:defRPr>
            </a:pPr>
            <a:r>
              <a:rPr sz="1200" b="1" i="0">
                <a:solidFill>
                  <a:srgbClr val="5AAFC2"/>
                </a:solidFill>
                <a:latin typeface="DejaVu Sans"/>
                <a:ea typeface="DejaVu Sans"/>
                <a:cs typeface="DejaVu Sans"/>
              </a:rPr>
              <a:t>BEREITS VORHANDEN</a:t>
            </a:r>
          </a:p>
        </p:txBody>
      </p:sp>
      <p:sp>
        <p:nvSpPr>
          <p:cNvPr id="4" name="Ellipse 3">
            <a:extLst>
              <a:ext uri="{FF2B5EF4-FFF2-40B4-BE49-F238E27FC236}">
                <a16:creationId xmlns:a16="http://schemas.microsoft.com/office/drawing/2014/main" id="{D337718F-BC6E-4315-BC53-298B6E9EDB38}"/>
              </a:ext>
            </a:extLst>
          </p:cNvPr>
          <p:cNvSpPr>
            <a:spLocks noGrp="1"/>
          </p:cNvSpPr>
          <p:nvPr/>
        </p:nvSpPr>
        <p:spPr>
          <a:xfrm>
            <a:off x="685800" y="2371725"/>
            <a:ext cx="114300" cy="114300"/>
          </a:xfrm>
          <a:prstGeom prst="ellipse">
            <a:avLst/>
          </a:prstGeom>
          <a:solidFill>
            <a:srgbClr val="5AAFC2"/>
          </a:solidFill>
          <a:ln w="0">
            <a:noFill/>
            <a:prstDash val="solid"/>
          </a:ln>
        </p:spPr>
      </p:sp>
      <p:sp>
        <p:nvSpPr>
          <p:cNvPr id="5" name="Rechteck 4">
            <a:extLst>
              <a:ext uri="{FF2B5EF4-FFF2-40B4-BE49-F238E27FC236}">
                <a16:creationId xmlns:a16="http://schemas.microsoft.com/office/drawing/2014/main" id="{2049BB21-73F0-45F1-8B91-40C544F834BE}"/>
              </a:ext>
            </a:extLst>
          </p:cNvPr>
          <p:cNvSpPr>
            <a:spLocks noGrp="1"/>
          </p:cNvSpPr>
          <p:nvPr/>
        </p:nvSpPr>
        <p:spPr>
          <a:xfrm>
            <a:off x="981075" y="2305050"/>
            <a:ext cx="4905375" cy="285750"/>
          </a:xfrm>
          <a:prstGeom prst="rect">
            <a:avLst/>
          </a:prstGeom>
          <a:noFill/>
          <a:ln w="0">
            <a:noFill/>
            <a:prstDash val="solid"/>
          </a:ln>
        </p:spPr>
        <p:txBody>
          <a:bodyPr wrap="square" lIns="0" tIns="0" rIns="0" bIns="0" anchor="t">
            <a:noAutofit/>
          </a:bodyPr>
          <a:lstStyle/>
          <a:p>
            <a:pPr algn="l">
              <a:lnSpc>
                <a:spcPct val="108000"/>
              </a:lnSpc>
              <a:buNone/>
              <a:defRPr sz="1725" b="1" i="0">
                <a:solidFill>
                  <a:srgbClr val="FFFFFF"/>
                </a:solidFill>
                <a:latin typeface="DejaVu Sans"/>
                <a:ea typeface="DejaVu Sans"/>
                <a:cs typeface="DejaVu Sans"/>
              </a:defRPr>
            </a:pPr>
            <a:r>
              <a:rPr sz="1725" b="1" i="0">
                <a:solidFill>
                  <a:srgbClr val="FFFFFF"/>
                </a:solidFill>
                <a:latin typeface="DejaVu Sans"/>
                <a:ea typeface="DejaVu Sans"/>
                <a:cs typeface="DejaVu Sans"/>
              </a:rPr>
              <a:t>Feuerwehr und Einsatzstrukturen</a:t>
            </a:r>
          </a:p>
        </p:txBody>
      </p:sp>
      <p:sp>
        <p:nvSpPr>
          <p:cNvPr id="6" name="Rechteck 5">
            <a:extLst>
              <a:ext uri="{FF2B5EF4-FFF2-40B4-BE49-F238E27FC236}">
                <a16:creationId xmlns:a16="http://schemas.microsoft.com/office/drawing/2014/main" id="{4D790EB2-8C98-4E97-ADBD-EFE6DE7F492F}"/>
              </a:ext>
            </a:extLst>
          </p:cNvPr>
          <p:cNvSpPr>
            <a:spLocks noGrp="1"/>
          </p:cNvSpPr>
          <p:nvPr/>
        </p:nvSpPr>
        <p:spPr>
          <a:xfrm>
            <a:off x="981075" y="2647950"/>
            <a:ext cx="4857750" cy="590550"/>
          </a:xfrm>
          <a:prstGeom prst="rect">
            <a:avLst/>
          </a:prstGeom>
          <a:noFill/>
          <a:ln w="0">
            <a:noFill/>
            <a:prstDash val="solid"/>
          </a:ln>
        </p:spPr>
        <p:txBody>
          <a:bodyPr wrap="square" lIns="0" tIns="0" rIns="0" bIns="0" anchor="t">
            <a:noAutofit/>
          </a:bodyPr>
          <a:lstStyle/>
          <a:p>
            <a:pPr algn="l">
              <a:lnSpc>
                <a:spcPct val="112000"/>
              </a:lnSpc>
              <a:buNone/>
              <a:defRPr sz="1350" b="0" i="0">
                <a:solidFill>
                  <a:srgbClr val="D9E6EA"/>
                </a:solidFill>
                <a:latin typeface="DejaVu Sans"/>
                <a:ea typeface="DejaVu Sans"/>
                <a:cs typeface="DejaVu Sans"/>
              </a:defRPr>
            </a:pPr>
            <a:r>
              <a:rPr sz="1350" b="0" i="0">
                <a:solidFill>
                  <a:srgbClr val="D9E6EA"/>
                </a:solidFill>
                <a:latin typeface="DejaVu Sans"/>
                <a:ea typeface="DejaVu Sans"/>
                <a:cs typeface="DejaVu Sans"/>
              </a:rPr>
              <a:t>Die Freiwillige Feuerwehr bildet die operative Basis bei akuten Überflutungen.</a:t>
            </a:r>
          </a:p>
        </p:txBody>
      </p:sp>
      <p:sp>
        <p:nvSpPr>
          <p:cNvPr id="7" name="Ellipse 6">
            <a:extLst>
              <a:ext uri="{FF2B5EF4-FFF2-40B4-BE49-F238E27FC236}">
                <a16:creationId xmlns:a16="http://schemas.microsoft.com/office/drawing/2014/main" id="{5D56DA63-0F47-4100-BF8D-51C4EC74F869}"/>
              </a:ext>
            </a:extLst>
          </p:cNvPr>
          <p:cNvSpPr>
            <a:spLocks noGrp="1"/>
          </p:cNvSpPr>
          <p:nvPr/>
        </p:nvSpPr>
        <p:spPr>
          <a:xfrm>
            <a:off x="685800" y="3505200"/>
            <a:ext cx="114300" cy="114300"/>
          </a:xfrm>
          <a:prstGeom prst="ellipse">
            <a:avLst/>
          </a:prstGeom>
          <a:solidFill>
            <a:srgbClr val="5AAFC2"/>
          </a:solidFill>
          <a:ln w="0">
            <a:noFill/>
            <a:prstDash val="solid"/>
          </a:ln>
        </p:spPr>
      </p:sp>
      <p:sp>
        <p:nvSpPr>
          <p:cNvPr id="8" name="Rechteck 7">
            <a:extLst>
              <a:ext uri="{FF2B5EF4-FFF2-40B4-BE49-F238E27FC236}">
                <a16:creationId xmlns:a16="http://schemas.microsoft.com/office/drawing/2014/main" id="{9451ED4D-B5BB-49EF-8AA7-124845FFCC8A}"/>
              </a:ext>
            </a:extLst>
          </p:cNvPr>
          <p:cNvSpPr>
            <a:spLocks noGrp="1"/>
          </p:cNvSpPr>
          <p:nvPr/>
        </p:nvSpPr>
        <p:spPr>
          <a:xfrm>
            <a:off x="981075" y="3438525"/>
            <a:ext cx="4905375" cy="285750"/>
          </a:xfrm>
          <a:prstGeom prst="rect">
            <a:avLst/>
          </a:prstGeom>
          <a:noFill/>
          <a:ln w="0">
            <a:noFill/>
            <a:prstDash val="solid"/>
          </a:ln>
        </p:spPr>
        <p:txBody>
          <a:bodyPr wrap="square" lIns="0" tIns="0" rIns="0" bIns="0" anchor="t">
            <a:noAutofit/>
          </a:bodyPr>
          <a:lstStyle/>
          <a:p>
            <a:pPr algn="l">
              <a:lnSpc>
                <a:spcPct val="108000"/>
              </a:lnSpc>
              <a:buNone/>
              <a:defRPr sz="1725" b="1" i="0">
                <a:solidFill>
                  <a:srgbClr val="FFFFFF"/>
                </a:solidFill>
                <a:latin typeface="DejaVu Sans"/>
                <a:ea typeface="DejaVu Sans"/>
                <a:cs typeface="DejaVu Sans"/>
              </a:defRPr>
            </a:pPr>
            <a:r>
              <a:rPr sz="1725" b="1" i="0">
                <a:solidFill>
                  <a:srgbClr val="FFFFFF"/>
                </a:solidFill>
                <a:latin typeface="DejaVu Sans"/>
                <a:ea typeface="DejaVu Sans"/>
                <a:cs typeface="DejaVu Sans"/>
              </a:rPr>
              <a:t>Notstromversorgung</a:t>
            </a:r>
          </a:p>
        </p:txBody>
      </p:sp>
      <p:sp>
        <p:nvSpPr>
          <p:cNvPr id="9" name="Rechteck 8">
            <a:extLst>
              <a:ext uri="{FF2B5EF4-FFF2-40B4-BE49-F238E27FC236}">
                <a16:creationId xmlns:a16="http://schemas.microsoft.com/office/drawing/2014/main" id="{3EDC5B0F-03F6-4394-A5B9-CBE9A5754D3C}"/>
              </a:ext>
            </a:extLst>
          </p:cNvPr>
          <p:cNvSpPr>
            <a:spLocks noGrp="1"/>
          </p:cNvSpPr>
          <p:nvPr/>
        </p:nvSpPr>
        <p:spPr>
          <a:xfrm>
            <a:off x="981075" y="3781425"/>
            <a:ext cx="4857750" cy="590550"/>
          </a:xfrm>
          <a:prstGeom prst="rect">
            <a:avLst/>
          </a:prstGeom>
          <a:noFill/>
          <a:ln w="0">
            <a:noFill/>
            <a:prstDash val="solid"/>
          </a:ln>
        </p:spPr>
        <p:txBody>
          <a:bodyPr wrap="square" lIns="0" tIns="0" rIns="0" bIns="0" anchor="t">
            <a:noAutofit/>
          </a:bodyPr>
          <a:lstStyle/>
          <a:p>
            <a:pPr algn="l">
              <a:lnSpc>
                <a:spcPct val="112000"/>
              </a:lnSpc>
              <a:buNone/>
              <a:defRPr sz="1350" b="0" i="0">
                <a:solidFill>
                  <a:srgbClr val="D9E6EA"/>
                </a:solidFill>
                <a:latin typeface="DejaVu Sans"/>
                <a:ea typeface="DejaVu Sans"/>
                <a:cs typeface="DejaVu Sans"/>
              </a:defRPr>
            </a:pPr>
            <a:r>
              <a:rPr sz="1350" b="0" i="0">
                <a:solidFill>
                  <a:srgbClr val="D9E6EA"/>
                </a:solidFill>
                <a:latin typeface="DejaVu Sans"/>
                <a:ea typeface="DejaVu Sans"/>
                <a:cs typeface="DejaVu Sans"/>
              </a:rPr>
              <a:t>Das Notstromaggregat am Feuerwehrhaus stärkt die Einsatzfähigkeit auch bei Stromausfall.</a:t>
            </a:r>
          </a:p>
        </p:txBody>
      </p:sp>
      <p:sp>
        <p:nvSpPr>
          <p:cNvPr id="10" name="Ellipse 9">
            <a:extLst>
              <a:ext uri="{FF2B5EF4-FFF2-40B4-BE49-F238E27FC236}">
                <a16:creationId xmlns:a16="http://schemas.microsoft.com/office/drawing/2014/main" id="{562BA752-D959-4602-80B4-141CD91F81D6}"/>
              </a:ext>
            </a:extLst>
          </p:cNvPr>
          <p:cNvSpPr>
            <a:spLocks noGrp="1"/>
          </p:cNvSpPr>
          <p:nvPr/>
        </p:nvSpPr>
        <p:spPr>
          <a:xfrm>
            <a:off x="685800" y="4638675"/>
            <a:ext cx="114300" cy="114300"/>
          </a:xfrm>
          <a:prstGeom prst="ellipse">
            <a:avLst/>
          </a:prstGeom>
          <a:solidFill>
            <a:srgbClr val="5AAFC2"/>
          </a:solidFill>
          <a:ln w="0">
            <a:noFill/>
            <a:prstDash val="solid"/>
          </a:ln>
        </p:spPr>
      </p:sp>
      <p:sp>
        <p:nvSpPr>
          <p:cNvPr id="11" name="Rechteck 10">
            <a:extLst>
              <a:ext uri="{FF2B5EF4-FFF2-40B4-BE49-F238E27FC236}">
                <a16:creationId xmlns:a16="http://schemas.microsoft.com/office/drawing/2014/main" id="{795EEB96-AB20-431E-89C2-BFEA1B8CFAA5}"/>
              </a:ext>
            </a:extLst>
          </p:cNvPr>
          <p:cNvSpPr>
            <a:spLocks noGrp="1"/>
          </p:cNvSpPr>
          <p:nvPr/>
        </p:nvSpPr>
        <p:spPr>
          <a:xfrm>
            <a:off x="981075" y="4572000"/>
            <a:ext cx="4905375" cy="285750"/>
          </a:xfrm>
          <a:prstGeom prst="rect">
            <a:avLst/>
          </a:prstGeom>
          <a:noFill/>
          <a:ln w="0">
            <a:noFill/>
            <a:prstDash val="solid"/>
          </a:ln>
        </p:spPr>
        <p:txBody>
          <a:bodyPr wrap="square" lIns="0" tIns="0" rIns="0" bIns="0" anchor="t">
            <a:noAutofit/>
          </a:bodyPr>
          <a:lstStyle/>
          <a:p>
            <a:pPr algn="l">
              <a:lnSpc>
                <a:spcPct val="108000"/>
              </a:lnSpc>
              <a:buNone/>
              <a:defRPr sz="1725" b="1" i="0">
                <a:solidFill>
                  <a:srgbClr val="FFFFFF"/>
                </a:solidFill>
                <a:latin typeface="DejaVu Sans"/>
                <a:ea typeface="DejaVu Sans"/>
                <a:cs typeface="DejaVu Sans"/>
              </a:defRPr>
            </a:pPr>
            <a:r>
              <a:rPr sz="1725" b="1" i="0">
                <a:solidFill>
                  <a:srgbClr val="FFFFFF"/>
                </a:solidFill>
                <a:latin typeface="DejaVu Sans"/>
                <a:ea typeface="DejaVu Sans"/>
                <a:cs typeface="DejaVu Sans"/>
              </a:rPr>
              <a:t>Abstimmung im Katastrophenschutz</a:t>
            </a:r>
          </a:p>
        </p:txBody>
      </p:sp>
      <p:sp>
        <p:nvSpPr>
          <p:cNvPr id="12" name="Rechteck 11">
            <a:extLst>
              <a:ext uri="{FF2B5EF4-FFF2-40B4-BE49-F238E27FC236}">
                <a16:creationId xmlns:a16="http://schemas.microsoft.com/office/drawing/2014/main" id="{BCA14B1A-BC14-4750-8EE1-16D2143AF4A8}"/>
              </a:ext>
            </a:extLst>
          </p:cNvPr>
          <p:cNvSpPr>
            <a:spLocks noGrp="1"/>
          </p:cNvSpPr>
          <p:nvPr/>
        </p:nvSpPr>
        <p:spPr>
          <a:xfrm>
            <a:off x="981075" y="4914900"/>
            <a:ext cx="4857750" cy="590550"/>
          </a:xfrm>
          <a:prstGeom prst="rect">
            <a:avLst/>
          </a:prstGeom>
          <a:noFill/>
          <a:ln w="0">
            <a:noFill/>
            <a:prstDash val="solid"/>
          </a:ln>
        </p:spPr>
        <p:txBody>
          <a:bodyPr wrap="square" lIns="0" tIns="0" rIns="0" bIns="0" anchor="t">
            <a:noAutofit/>
          </a:bodyPr>
          <a:lstStyle/>
          <a:p>
            <a:pPr algn="l">
              <a:lnSpc>
                <a:spcPct val="112000"/>
              </a:lnSpc>
              <a:buNone/>
              <a:defRPr sz="1350" b="0" i="0">
                <a:solidFill>
                  <a:srgbClr val="D9E6EA"/>
                </a:solidFill>
                <a:latin typeface="DejaVu Sans"/>
                <a:ea typeface="DejaVu Sans"/>
                <a:cs typeface="DejaVu Sans"/>
              </a:defRPr>
            </a:pPr>
            <a:r>
              <a:rPr sz="1350" b="0" i="0">
                <a:solidFill>
                  <a:srgbClr val="D9E6EA"/>
                </a:solidFill>
                <a:latin typeface="DejaVu Sans"/>
                <a:ea typeface="DejaVu Sans"/>
                <a:cs typeface="DejaVu Sans"/>
              </a:rPr>
              <a:t>Die Gemeinde arbeitet mit Landkreis und Kreisbrandinspektion zusammen.</a:t>
            </a:r>
          </a:p>
        </p:txBody>
      </p:sp>
      <p:sp>
        <p:nvSpPr>
          <p:cNvPr id="13" name="Rechteck 12">
            <a:extLst>
              <a:ext uri="{FF2B5EF4-FFF2-40B4-BE49-F238E27FC236}">
                <a16:creationId xmlns:a16="http://schemas.microsoft.com/office/drawing/2014/main" id="{E6A54F73-E1BB-4718-9EFE-74AD10B4FCC0}"/>
              </a:ext>
            </a:extLst>
          </p:cNvPr>
          <p:cNvSpPr>
            <a:spLocks noGrp="1"/>
          </p:cNvSpPr>
          <p:nvPr/>
        </p:nvSpPr>
        <p:spPr>
          <a:xfrm>
            <a:off x="7353300" y="733425"/>
            <a:ext cx="3238500" cy="247650"/>
          </a:xfrm>
          <a:prstGeom prst="rect">
            <a:avLst/>
          </a:prstGeom>
          <a:noFill/>
          <a:ln w="0">
            <a:noFill/>
            <a:prstDash val="solid"/>
          </a:ln>
        </p:spPr>
        <p:txBody>
          <a:bodyPr wrap="square" lIns="0" tIns="0" rIns="0" bIns="0" anchor="t">
            <a:noAutofit/>
          </a:bodyPr>
          <a:lstStyle/>
          <a:p>
            <a:pPr algn="l">
              <a:lnSpc>
                <a:spcPct val="108000"/>
              </a:lnSpc>
              <a:buNone/>
              <a:defRPr sz="1200" b="1" i="0">
                <a:solidFill>
                  <a:srgbClr val="2E6F8D"/>
                </a:solidFill>
                <a:latin typeface="DejaVu Sans"/>
                <a:ea typeface="DejaVu Sans"/>
                <a:cs typeface="DejaVu Sans"/>
              </a:defRPr>
            </a:pPr>
            <a:r>
              <a:rPr sz="1200" b="1" i="0">
                <a:solidFill>
                  <a:srgbClr val="2E6F8D"/>
                </a:solidFill>
                <a:latin typeface="DejaVu Sans"/>
                <a:ea typeface="DejaVu Sans"/>
                <a:cs typeface="DejaVu Sans"/>
              </a:rPr>
              <a:t>IN VORBEREITUNG</a:t>
            </a:r>
          </a:p>
        </p:txBody>
      </p:sp>
      <p:sp>
        <p:nvSpPr>
          <p:cNvPr id="14" name="Rechteck 13">
            <a:extLst>
              <a:ext uri="{FF2B5EF4-FFF2-40B4-BE49-F238E27FC236}">
                <a16:creationId xmlns:a16="http://schemas.microsoft.com/office/drawing/2014/main" id="{A77BC89C-CE86-4EB4-B9D0-A39A3810462E}"/>
              </a:ext>
            </a:extLst>
          </p:cNvPr>
          <p:cNvSpPr>
            <a:spLocks noGrp="1"/>
          </p:cNvSpPr>
          <p:nvPr/>
        </p:nvSpPr>
        <p:spPr>
          <a:xfrm>
            <a:off x="7353300" y="1076325"/>
            <a:ext cx="3714750" cy="400050"/>
          </a:xfrm>
          <a:prstGeom prst="rect">
            <a:avLst/>
          </a:prstGeom>
          <a:noFill/>
          <a:ln w="0">
            <a:noFill/>
            <a:prstDash val="solid"/>
          </a:ln>
        </p:spPr>
        <p:txBody>
          <a:bodyPr wrap="square" lIns="0" tIns="0" rIns="0" bIns="0" anchor="t">
            <a:noAutofit/>
          </a:bodyPr>
          <a:lstStyle/>
          <a:p>
            <a:pPr algn="l">
              <a:lnSpc>
                <a:spcPct val="108000"/>
              </a:lnSpc>
              <a:buNone/>
              <a:defRPr sz="2400" b="1" i="0">
                <a:solidFill>
                  <a:srgbClr val="14364A"/>
                </a:solidFill>
                <a:latin typeface="DejaVu Sans"/>
                <a:ea typeface="DejaVu Sans"/>
                <a:cs typeface="DejaVu Sans"/>
              </a:defRPr>
            </a:pPr>
            <a:r>
              <a:rPr sz="2400" b="1" i="0">
                <a:solidFill>
                  <a:srgbClr val="14364A"/>
                </a:solidFill>
                <a:latin typeface="DejaVu Sans"/>
                <a:ea typeface="DejaVu Sans"/>
                <a:cs typeface="DejaVu Sans"/>
              </a:rPr>
              <a:t>Drei Arbeitspakete</a:t>
            </a:r>
          </a:p>
        </p:txBody>
      </p:sp>
      <p:sp>
        <p:nvSpPr>
          <p:cNvPr id="15" name="Rechteck 14">
            <a:extLst>
              <a:ext uri="{FF2B5EF4-FFF2-40B4-BE49-F238E27FC236}">
                <a16:creationId xmlns:a16="http://schemas.microsoft.com/office/drawing/2014/main" id="{72E38868-FCDE-467E-BDAE-689324E38DC9}"/>
              </a:ext>
            </a:extLst>
          </p:cNvPr>
          <p:cNvSpPr>
            <a:spLocks noGrp="1"/>
          </p:cNvSpPr>
          <p:nvPr/>
        </p:nvSpPr>
        <p:spPr>
          <a:xfrm>
            <a:off x="7353300" y="1847850"/>
            <a:ext cx="904875" cy="333375"/>
          </a:xfrm>
          <a:prstGeom prst="rect">
            <a:avLst/>
          </a:prstGeom>
          <a:noFill/>
          <a:ln w="0">
            <a:noFill/>
            <a:prstDash val="solid"/>
          </a:ln>
        </p:spPr>
        <p:txBody>
          <a:bodyPr wrap="square" lIns="0" tIns="0" rIns="0" bIns="0" anchor="t">
            <a:noAutofit/>
          </a:bodyPr>
          <a:lstStyle/>
          <a:p>
            <a:pPr algn="l">
              <a:lnSpc>
                <a:spcPct val="108000"/>
              </a:lnSpc>
              <a:buNone/>
              <a:defRPr sz="1425" b="1" i="0">
                <a:solidFill>
                  <a:srgbClr val="D9933A"/>
                </a:solidFill>
                <a:latin typeface="DejaVu Sans"/>
                <a:ea typeface="DejaVu Sans"/>
                <a:cs typeface="DejaVu Sans"/>
              </a:defRPr>
            </a:pPr>
            <a:r>
              <a:rPr sz="1425" b="1" i="0">
                <a:solidFill>
                  <a:srgbClr val="D9933A"/>
                </a:solidFill>
                <a:latin typeface="DejaVu Sans"/>
                <a:ea typeface="DejaVu Sans"/>
                <a:cs typeface="DejaVu Sans"/>
              </a:rPr>
              <a:t>AP 3</a:t>
            </a:r>
          </a:p>
        </p:txBody>
      </p:sp>
      <p:sp>
        <p:nvSpPr>
          <p:cNvPr id="16" name="Rechteck 15">
            <a:extLst>
              <a:ext uri="{FF2B5EF4-FFF2-40B4-BE49-F238E27FC236}">
                <a16:creationId xmlns:a16="http://schemas.microsoft.com/office/drawing/2014/main" id="{64F1B3CD-BAD8-402E-8BF3-DBCF1A90C55C}"/>
              </a:ext>
            </a:extLst>
          </p:cNvPr>
          <p:cNvSpPr>
            <a:spLocks noGrp="1"/>
          </p:cNvSpPr>
          <p:nvPr/>
        </p:nvSpPr>
        <p:spPr>
          <a:xfrm>
            <a:off x="8258175" y="1819275"/>
            <a:ext cx="3209925" cy="838200"/>
          </a:xfrm>
          <a:prstGeom prst="rect">
            <a:avLst/>
          </a:prstGeom>
          <a:noFill/>
          <a:ln w="0">
            <a:noFill/>
            <a:prstDash val="solid"/>
          </a:ln>
        </p:spPr>
        <p:txBody>
          <a:bodyPr wrap="square" lIns="0" tIns="0" rIns="0" bIns="0" anchor="t">
            <a:noAutofit/>
          </a:bodyPr>
          <a:lstStyle/>
          <a:p>
            <a:pPr algn="l">
              <a:lnSpc>
                <a:spcPct val="108000"/>
              </a:lnSpc>
              <a:buNone/>
              <a:defRPr sz="1425" b="1" i="0">
                <a:solidFill>
                  <a:srgbClr val="162A34"/>
                </a:solidFill>
                <a:latin typeface="DejaVu Sans"/>
                <a:ea typeface="DejaVu Sans"/>
                <a:cs typeface="DejaVu Sans"/>
              </a:defRPr>
            </a:pPr>
            <a:r>
              <a:rPr sz="1425" b="1" i="0">
                <a:solidFill>
                  <a:srgbClr val="162A34"/>
                </a:solidFill>
                <a:latin typeface="DejaVu Sans"/>
                <a:ea typeface="DejaVu Sans"/>
                <a:cs typeface="DejaVu Sans"/>
              </a:rPr>
              <a:t>Gefahrenkarten auswerten und Maßnahmen priorisieren</a:t>
            </a:r>
          </a:p>
        </p:txBody>
      </p:sp>
      <p:sp>
        <p:nvSpPr>
          <p:cNvPr id="17" name="Rechteck 16">
            <a:extLst>
              <a:ext uri="{FF2B5EF4-FFF2-40B4-BE49-F238E27FC236}">
                <a16:creationId xmlns:a16="http://schemas.microsoft.com/office/drawing/2014/main" id="{FB265E4F-AE88-4D05-96E2-8A8FE7024262}"/>
              </a:ext>
            </a:extLst>
          </p:cNvPr>
          <p:cNvSpPr>
            <a:spLocks noGrp="1"/>
          </p:cNvSpPr>
          <p:nvPr/>
        </p:nvSpPr>
        <p:spPr>
          <a:xfrm>
            <a:off x="7353300" y="2771775"/>
            <a:ext cx="4114800" cy="14288"/>
          </a:xfrm>
          <a:prstGeom prst="rect">
            <a:avLst/>
          </a:prstGeom>
          <a:solidFill>
            <a:srgbClr val="E8EFF1"/>
          </a:solidFill>
          <a:ln w="0">
            <a:noFill/>
            <a:prstDash val="solid"/>
          </a:ln>
        </p:spPr>
      </p:sp>
      <p:sp>
        <p:nvSpPr>
          <p:cNvPr id="18" name="Rechteck 17">
            <a:extLst>
              <a:ext uri="{FF2B5EF4-FFF2-40B4-BE49-F238E27FC236}">
                <a16:creationId xmlns:a16="http://schemas.microsoft.com/office/drawing/2014/main" id="{0E89A937-FA10-4ED5-A80D-C4559AB78D65}"/>
              </a:ext>
            </a:extLst>
          </p:cNvPr>
          <p:cNvSpPr>
            <a:spLocks noGrp="1"/>
          </p:cNvSpPr>
          <p:nvPr/>
        </p:nvSpPr>
        <p:spPr>
          <a:xfrm>
            <a:off x="7353300" y="3105150"/>
            <a:ext cx="904875" cy="333375"/>
          </a:xfrm>
          <a:prstGeom prst="rect">
            <a:avLst/>
          </a:prstGeom>
          <a:noFill/>
          <a:ln w="0">
            <a:noFill/>
            <a:prstDash val="solid"/>
          </a:ln>
        </p:spPr>
        <p:txBody>
          <a:bodyPr wrap="square" lIns="0" tIns="0" rIns="0" bIns="0" anchor="t">
            <a:noAutofit/>
          </a:bodyPr>
          <a:lstStyle/>
          <a:p>
            <a:pPr algn="l">
              <a:lnSpc>
                <a:spcPct val="108000"/>
              </a:lnSpc>
              <a:buNone/>
              <a:defRPr sz="1425" b="1" i="0">
                <a:solidFill>
                  <a:srgbClr val="D9933A"/>
                </a:solidFill>
                <a:latin typeface="DejaVu Sans"/>
                <a:ea typeface="DejaVu Sans"/>
                <a:cs typeface="DejaVu Sans"/>
              </a:defRPr>
            </a:pPr>
            <a:r>
              <a:rPr sz="1425" b="1" i="0">
                <a:solidFill>
                  <a:srgbClr val="D9933A"/>
                </a:solidFill>
                <a:latin typeface="DejaVu Sans"/>
                <a:ea typeface="DejaVu Sans"/>
                <a:cs typeface="DejaVu Sans"/>
              </a:rPr>
              <a:t>AP 4</a:t>
            </a:r>
          </a:p>
        </p:txBody>
      </p:sp>
      <p:sp>
        <p:nvSpPr>
          <p:cNvPr id="19" name="Rechteck 18">
            <a:extLst>
              <a:ext uri="{FF2B5EF4-FFF2-40B4-BE49-F238E27FC236}">
                <a16:creationId xmlns:a16="http://schemas.microsoft.com/office/drawing/2014/main" id="{D87F970D-7DB9-4FC0-8687-784E8E4C9DCA}"/>
              </a:ext>
            </a:extLst>
          </p:cNvPr>
          <p:cNvSpPr>
            <a:spLocks noGrp="1"/>
          </p:cNvSpPr>
          <p:nvPr/>
        </p:nvSpPr>
        <p:spPr>
          <a:xfrm>
            <a:off x="8258175" y="3076575"/>
            <a:ext cx="3209925" cy="838200"/>
          </a:xfrm>
          <a:prstGeom prst="rect">
            <a:avLst/>
          </a:prstGeom>
          <a:noFill/>
          <a:ln w="0">
            <a:noFill/>
            <a:prstDash val="solid"/>
          </a:ln>
        </p:spPr>
        <p:txBody>
          <a:bodyPr wrap="square" lIns="0" tIns="0" rIns="0" bIns="0" anchor="t">
            <a:noAutofit/>
          </a:bodyPr>
          <a:lstStyle/>
          <a:p>
            <a:pPr algn="l">
              <a:lnSpc>
                <a:spcPct val="108000"/>
              </a:lnSpc>
              <a:buNone/>
              <a:defRPr sz="1425" b="1" i="0">
                <a:solidFill>
                  <a:srgbClr val="162A34"/>
                </a:solidFill>
                <a:latin typeface="DejaVu Sans"/>
                <a:ea typeface="DejaVu Sans"/>
                <a:cs typeface="DejaVu Sans"/>
              </a:defRPr>
            </a:pPr>
            <a:r>
              <a:rPr sz="1425" b="1" i="0">
                <a:solidFill>
                  <a:srgbClr val="162A34"/>
                </a:solidFill>
                <a:latin typeface="DejaVu Sans"/>
                <a:ea typeface="DejaVu Sans"/>
                <a:cs typeface="DejaVu Sans"/>
              </a:rPr>
              <a:t>Notfallplan mit Zuständigkeiten, Alarmierung und Kommunikation erarbeiten</a:t>
            </a:r>
          </a:p>
        </p:txBody>
      </p:sp>
      <p:sp>
        <p:nvSpPr>
          <p:cNvPr id="20" name="Rechteck 19">
            <a:extLst>
              <a:ext uri="{FF2B5EF4-FFF2-40B4-BE49-F238E27FC236}">
                <a16:creationId xmlns:a16="http://schemas.microsoft.com/office/drawing/2014/main" id="{168DE632-440C-48CE-8952-5A0B5CFAA079}"/>
              </a:ext>
            </a:extLst>
          </p:cNvPr>
          <p:cNvSpPr>
            <a:spLocks noGrp="1"/>
          </p:cNvSpPr>
          <p:nvPr/>
        </p:nvSpPr>
        <p:spPr>
          <a:xfrm>
            <a:off x="7353300" y="4029075"/>
            <a:ext cx="4114800" cy="14288"/>
          </a:xfrm>
          <a:prstGeom prst="rect">
            <a:avLst/>
          </a:prstGeom>
          <a:solidFill>
            <a:srgbClr val="E8EFF1"/>
          </a:solidFill>
          <a:ln w="0">
            <a:noFill/>
            <a:prstDash val="solid"/>
          </a:ln>
        </p:spPr>
      </p:sp>
      <p:sp>
        <p:nvSpPr>
          <p:cNvPr id="21" name="Rechteck 20">
            <a:extLst>
              <a:ext uri="{FF2B5EF4-FFF2-40B4-BE49-F238E27FC236}">
                <a16:creationId xmlns:a16="http://schemas.microsoft.com/office/drawing/2014/main" id="{CC97D9AA-55FD-4FE8-8B0F-7CE5C4F65326}"/>
              </a:ext>
            </a:extLst>
          </p:cNvPr>
          <p:cNvSpPr>
            <a:spLocks noGrp="1"/>
          </p:cNvSpPr>
          <p:nvPr/>
        </p:nvSpPr>
        <p:spPr>
          <a:xfrm>
            <a:off x="7353300" y="4362450"/>
            <a:ext cx="904875" cy="333375"/>
          </a:xfrm>
          <a:prstGeom prst="rect">
            <a:avLst/>
          </a:prstGeom>
          <a:noFill/>
          <a:ln w="0">
            <a:noFill/>
            <a:prstDash val="solid"/>
          </a:ln>
        </p:spPr>
        <p:txBody>
          <a:bodyPr wrap="square" lIns="0" tIns="0" rIns="0" bIns="0" anchor="t">
            <a:noAutofit/>
          </a:bodyPr>
          <a:lstStyle/>
          <a:p>
            <a:pPr algn="l">
              <a:lnSpc>
                <a:spcPct val="108000"/>
              </a:lnSpc>
              <a:buNone/>
              <a:defRPr sz="1425" b="1" i="0">
                <a:solidFill>
                  <a:srgbClr val="D9933A"/>
                </a:solidFill>
                <a:latin typeface="DejaVu Sans"/>
                <a:ea typeface="DejaVu Sans"/>
                <a:cs typeface="DejaVu Sans"/>
              </a:defRPr>
            </a:pPr>
            <a:r>
              <a:rPr sz="1425" b="1" i="0">
                <a:solidFill>
                  <a:srgbClr val="D9933A"/>
                </a:solidFill>
                <a:latin typeface="DejaVu Sans"/>
                <a:ea typeface="DejaVu Sans"/>
                <a:cs typeface="DejaVu Sans"/>
              </a:rPr>
              <a:t>AP 13</a:t>
            </a:r>
          </a:p>
        </p:txBody>
      </p:sp>
      <p:sp>
        <p:nvSpPr>
          <p:cNvPr id="22" name="Rechteck 21">
            <a:extLst>
              <a:ext uri="{FF2B5EF4-FFF2-40B4-BE49-F238E27FC236}">
                <a16:creationId xmlns:a16="http://schemas.microsoft.com/office/drawing/2014/main" id="{95149781-F668-4470-AF51-5AC0ADC789C9}"/>
              </a:ext>
            </a:extLst>
          </p:cNvPr>
          <p:cNvSpPr>
            <a:spLocks noGrp="1"/>
          </p:cNvSpPr>
          <p:nvPr/>
        </p:nvSpPr>
        <p:spPr>
          <a:xfrm>
            <a:off x="8258175" y="4333875"/>
            <a:ext cx="3209925" cy="838200"/>
          </a:xfrm>
          <a:prstGeom prst="rect">
            <a:avLst/>
          </a:prstGeom>
          <a:noFill/>
          <a:ln w="0">
            <a:noFill/>
            <a:prstDash val="solid"/>
          </a:ln>
        </p:spPr>
        <p:txBody>
          <a:bodyPr wrap="square" lIns="0" tIns="0" rIns="0" bIns="0" anchor="t">
            <a:noAutofit/>
          </a:bodyPr>
          <a:lstStyle/>
          <a:p>
            <a:pPr algn="l">
              <a:lnSpc>
                <a:spcPct val="108000"/>
              </a:lnSpc>
              <a:buNone/>
              <a:defRPr sz="1425" b="1" i="0">
                <a:solidFill>
                  <a:srgbClr val="162A34"/>
                </a:solidFill>
                <a:latin typeface="DejaVu Sans"/>
                <a:ea typeface="DejaVu Sans"/>
                <a:cs typeface="DejaVu Sans"/>
              </a:defRPr>
            </a:pPr>
            <a:r>
              <a:rPr sz="1425" b="1" i="0">
                <a:solidFill>
                  <a:srgbClr val="162A34"/>
                </a:solidFill>
                <a:latin typeface="DejaVu Sans"/>
                <a:ea typeface="DejaVu Sans"/>
                <a:cs typeface="DejaVu Sans"/>
              </a:rPr>
              <a:t>Einsatzfähigkeit der Feuerwehr bei Starkregen prüfen und stärken</a:t>
            </a:r>
          </a:p>
        </p:txBody>
      </p:sp>
      <p:sp>
        <p:nvSpPr>
          <p:cNvPr id="23" name="Rechteck 22">
            <a:extLst>
              <a:ext uri="{FF2B5EF4-FFF2-40B4-BE49-F238E27FC236}">
                <a16:creationId xmlns:a16="http://schemas.microsoft.com/office/drawing/2014/main" id="{3A0DCB31-71C3-40CD-A30B-E238283AC9F5}"/>
              </a:ext>
            </a:extLst>
          </p:cNvPr>
          <p:cNvSpPr>
            <a:spLocks noGrp="1"/>
          </p:cNvSpPr>
          <p:nvPr/>
        </p:nvSpPr>
        <p:spPr>
          <a:xfrm>
            <a:off x="7353300" y="5286375"/>
            <a:ext cx="4114800" cy="14288"/>
          </a:xfrm>
          <a:prstGeom prst="rect">
            <a:avLst/>
          </a:prstGeom>
          <a:solidFill>
            <a:srgbClr val="E8EFF1"/>
          </a:solidFill>
          <a:ln w="0">
            <a:noFill/>
            <a:prstDash val="solid"/>
          </a:ln>
        </p:spPr>
      </p:sp>
      <p:sp>
        <p:nvSpPr>
          <p:cNvPr id="24" name="Rechteck: abgerundete Ecken 23">
            <a:extLst>
              <a:ext uri="{FF2B5EF4-FFF2-40B4-BE49-F238E27FC236}">
                <a16:creationId xmlns:a16="http://schemas.microsoft.com/office/drawing/2014/main" id="{CBF1E552-2430-4930-8413-ACF5C34CB26A}"/>
              </a:ext>
            </a:extLst>
          </p:cNvPr>
          <p:cNvSpPr>
            <a:spLocks noGrp="1"/>
          </p:cNvSpPr>
          <p:nvPr/>
        </p:nvSpPr>
        <p:spPr>
          <a:xfrm>
            <a:off x="7353300" y="5686425"/>
            <a:ext cx="4114800" cy="533400"/>
          </a:xfrm>
          <a:prstGeom prst="roundRect">
            <a:avLst>
              <a:gd name="adj" fmla="val 21429"/>
            </a:avLst>
          </a:prstGeom>
          <a:solidFill>
            <a:srgbClr val="D9EEF2"/>
          </a:solidFill>
          <a:ln w="0">
            <a:noFill/>
            <a:prstDash val="solid"/>
          </a:ln>
        </p:spPr>
      </p:sp>
      <p:sp>
        <p:nvSpPr>
          <p:cNvPr id="25" name="Rechteck 24">
            <a:extLst>
              <a:ext uri="{FF2B5EF4-FFF2-40B4-BE49-F238E27FC236}">
                <a16:creationId xmlns:a16="http://schemas.microsoft.com/office/drawing/2014/main" id="{1FB6DF5B-E894-41F3-8F18-0743B23E1F36}"/>
              </a:ext>
            </a:extLst>
          </p:cNvPr>
          <p:cNvSpPr>
            <a:spLocks noGrp="1"/>
          </p:cNvSpPr>
          <p:nvPr/>
        </p:nvSpPr>
        <p:spPr>
          <a:xfrm>
            <a:off x="7553325" y="5781675"/>
            <a:ext cx="3714750" cy="323850"/>
          </a:xfrm>
          <a:prstGeom prst="rect">
            <a:avLst/>
          </a:prstGeom>
          <a:noFill/>
          <a:ln w="0">
            <a:noFill/>
            <a:prstDash val="solid"/>
          </a:ln>
        </p:spPr>
        <p:txBody>
          <a:bodyPr wrap="square" lIns="0" tIns="0" rIns="0" bIns="0" anchor="ctr">
            <a:noAutofit/>
          </a:bodyPr>
          <a:lstStyle/>
          <a:p>
            <a:pPr algn="ctr">
              <a:lnSpc>
                <a:spcPct val="108000"/>
              </a:lnSpc>
              <a:buNone/>
              <a:defRPr sz="1350" b="1" i="0">
                <a:solidFill>
                  <a:srgbClr val="14364A"/>
                </a:solidFill>
                <a:latin typeface="DejaVu Sans"/>
                <a:ea typeface="DejaVu Sans"/>
                <a:cs typeface="DejaVu Sans"/>
              </a:defRPr>
            </a:pPr>
            <a:r>
              <a:rPr sz="1350" b="1" i="0">
                <a:solidFill>
                  <a:srgbClr val="14364A"/>
                </a:solidFill>
                <a:latin typeface="DejaVu Sans"/>
                <a:ea typeface="DejaVu Sans"/>
                <a:cs typeface="DejaVu Sans"/>
              </a:rPr>
              <a:t>Förderantrag im Bewilligungsverfahren</a:t>
            </a:r>
          </a:p>
        </p:txBody>
      </p:sp>
      <p:sp>
        <p:nvSpPr>
          <p:cNvPr id="26" name="Rechteck 25">
            <a:extLst>
              <a:ext uri="{FF2B5EF4-FFF2-40B4-BE49-F238E27FC236}">
                <a16:creationId xmlns:a16="http://schemas.microsoft.com/office/drawing/2014/main" id="{AB04DCC4-B154-4A51-8D75-84A7EF5D3B0C}"/>
              </a:ext>
            </a:extLst>
          </p:cNvPr>
          <p:cNvSpPr>
            <a:spLocks noGrp="1"/>
          </p:cNvSpPr>
          <p:nvPr/>
        </p:nvSpPr>
        <p:spPr>
          <a:xfrm>
            <a:off x="685800" y="6457950"/>
            <a:ext cx="5905500" cy="190500"/>
          </a:xfrm>
          <a:prstGeom prst="rect">
            <a:avLst/>
          </a:prstGeom>
          <a:noFill/>
          <a:ln w="0">
            <a:noFill/>
            <a:prstDash val="solid"/>
          </a:ln>
        </p:spPr>
        <p:txBody>
          <a:bodyPr wrap="square" lIns="0" tIns="0" rIns="0" bIns="0" anchor="ctr">
            <a:noAutofit/>
          </a:bodyPr>
          <a:lstStyle/>
          <a:p>
            <a:pPr algn="l">
              <a:lnSpc>
                <a:spcPct val="108000"/>
              </a:lnSpc>
              <a:buNone/>
              <a:defRPr sz="975" b="0" i="0">
                <a:solidFill>
                  <a:srgbClr val="60747E"/>
                </a:solidFill>
                <a:latin typeface="DejaVu Sans"/>
                <a:ea typeface="DejaVu Sans"/>
                <a:cs typeface="DejaVu Sans"/>
              </a:defRPr>
            </a:pPr>
            <a:r>
              <a:rPr sz="975" b="0" i="0">
                <a:solidFill>
                  <a:srgbClr val="60747E"/>
                </a:solidFill>
                <a:latin typeface="DejaVu Sans"/>
                <a:ea typeface="DejaVu Sans"/>
                <a:cs typeface="DejaVu Sans"/>
              </a:rPr>
              <a:t>Gemeinde Groß-Zimmern  ·  Starkregenvorsorge</a:t>
            </a:r>
          </a:p>
        </p:txBody>
      </p:sp>
      <p:sp>
        <p:nvSpPr>
          <p:cNvPr id="27" name="Rechteck 26">
            <a:extLst>
              <a:ext uri="{FF2B5EF4-FFF2-40B4-BE49-F238E27FC236}">
                <a16:creationId xmlns:a16="http://schemas.microsoft.com/office/drawing/2014/main" id="{1EDFC227-6B20-4233-B549-C8EE26974843}"/>
              </a:ext>
            </a:extLst>
          </p:cNvPr>
          <p:cNvSpPr>
            <a:spLocks noGrp="1"/>
          </p:cNvSpPr>
          <p:nvPr/>
        </p:nvSpPr>
        <p:spPr>
          <a:xfrm>
            <a:off x="11049000" y="6457950"/>
            <a:ext cx="457200" cy="190500"/>
          </a:xfrm>
          <a:prstGeom prst="rect">
            <a:avLst/>
          </a:prstGeom>
          <a:noFill/>
          <a:ln w="0">
            <a:noFill/>
            <a:prstDash val="solid"/>
          </a:ln>
        </p:spPr>
        <p:txBody>
          <a:bodyPr wrap="square" lIns="0" tIns="0" rIns="0" bIns="0" anchor="ctr">
            <a:noAutofit/>
          </a:bodyPr>
          <a:lstStyle/>
          <a:p>
            <a:pPr algn="r">
              <a:lnSpc>
                <a:spcPct val="108000"/>
              </a:lnSpc>
              <a:buNone/>
              <a:defRPr sz="975" b="1" i="0">
                <a:solidFill>
                  <a:srgbClr val="60747E"/>
                </a:solidFill>
                <a:latin typeface="DejaVu Sans"/>
                <a:ea typeface="DejaVu Sans"/>
                <a:cs typeface="DejaVu Sans"/>
              </a:defRPr>
            </a:pPr>
            <a:r>
              <a:rPr sz="975" b="1" i="0">
                <a:solidFill>
                  <a:srgbClr val="60747E"/>
                </a:solidFill>
                <a:latin typeface="DejaVu Sans"/>
                <a:ea typeface="DejaVu Sans"/>
                <a:cs typeface="DejaVu Sans"/>
              </a:rPr>
              <a:t>13</a:t>
            </a:r>
          </a:p>
        </p:txBody>
      </p:sp>
    </p:spTree>
    <p:extLst>
      <p:ext uri="{BB962C8B-B14F-4D97-AF65-F5344CB8AC3E}">
        <p14:creationId xmlns:p14="http://schemas.microsoft.com/office/powerpoint/2010/main" val="46130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2EFE7"/>
        </a:solidFill>
        <a:effectLst/>
      </p:bgPr>
    </p:bg>
    <p:spTree>
      <p:nvGrpSpPr>
        <p:cNvPr id="1" name=""/>
        <p:cNvGrpSpPr/>
        <p:nvPr/>
      </p:nvGrpSpPr>
      <p:grpSpPr>
        <a:xfrm>
          <a:off x="0" y="0"/>
          <a:ext cx="0" cy="0"/>
          <a:chOff x="0" y="0"/>
          <a:chExt cx="0" cy="0"/>
        </a:xfrm>
      </p:grpSpPr>
      <p:sp>
        <p:nvSpPr>
          <p:cNvPr id="13" name="slide-title">
            <a:extLst>
              <a:ext uri="{FF2B5EF4-FFF2-40B4-BE49-F238E27FC236}">
                <a16:creationId xmlns:a16="http://schemas.microsoft.com/office/drawing/2014/main" id="{C8293997-75F9-499B-97F8-6942E27BA7C6}"/>
              </a:ext>
            </a:extLst>
          </p:cNvPr>
          <p:cNvSpPr>
            <a:spLocks noGrp="1"/>
          </p:cNvSpPr>
          <p:nvPr/>
        </p:nvSpPr>
        <p:spPr>
          <a:xfrm>
            <a:off x="685800" y="314325"/>
            <a:ext cx="10820400" cy="590550"/>
          </a:xfrm>
          <a:prstGeom prst="rect">
            <a:avLst/>
          </a:prstGeom>
          <a:noFill/>
          <a:ln w="0">
            <a:noFill/>
            <a:prstDash val="solid"/>
          </a:ln>
        </p:spPr>
        <p:txBody>
          <a:bodyPr wrap="square" lIns="0" tIns="0" rIns="0" bIns="0" anchor="ctr">
            <a:noAutofit/>
          </a:bodyPr>
          <a:lstStyle/>
          <a:p>
            <a:pPr algn="ctr">
              <a:defRPr sz="3225" b="1" i="0">
                <a:solidFill>
                  <a:srgbClr val="162A34"/>
                </a:solidFill>
                <a:latin typeface="DejaVu Sans"/>
                <a:ea typeface="DejaVu Sans"/>
                <a:cs typeface="DejaVu Sans"/>
              </a:defRPr>
            </a:pPr>
            <a:r>
              <a:rPr lang="de-DE" sz="3225" b="1" dirty="0">
                <a:solidFill>
                  <a:srgbClr val="162A34"/>
                </a:solidFill>
                <a:latin typeface="DejaVu Sans"/>
              </a:rPr>
              <a:t>Was die Gemeinde tut – </a:t>
            </a:r>
            <a:endParaRPr lang="uk-UA" sz="3225" b="1" dirty="0">
              <a:solidFill>
                <a:srgbClr val="162A34"/>
              </a:solidFill>
              <a:latin typeface="DejaVu Sans"/>
            </a:endParaRPr>
          </a:p>
          <a:p>
            <a:pPr algn="ctr">
              <a:defRPr sz="3225" b="1" i="0">
                <a:solidFill>
                  <a:srgbClr val="162A34"/>
                </a:solidFill>
                <a:latin typeface="DejaVu Sans"/>
                <a:ea typeface="DejaVu Sans"/>
                <a:cs typeface="DejaVu Sans"/>
              </a:defRPr>
            </a:pPr>
            <a:r>
              <a:rPr lang="de-DE" sz="3225" b="1" dirty="0">
                <a:solidFill>
                  <a:srgbClr val="162A34"/>
                </a:solidFill>
                <a:latin typeface="DejaVu Sans"/>
              </a:rPr>
              <a:t>und was Sie tun können</a:t>
            </a:r>
            <a:endParaRPr sz="3225" b="1" i="0" dirty="0">
              <a:solidFill>
                <a:srgbClr val="162A34"/>
              </a:solidFill>
              <a:latin typeface="DejaVu Sans"/>
              <a:ea typeface="DejaVu Sans"/>
              <a:cs typeface="DejaVu Sans"/>
            </a:endParaRPr>
          </a:p>
        </p:txBody>
      </p:sp>
      <p:sp>
        <p:nvSpPr>
          <p:cNvPr id="2" name="Rechteck 1">
            <a:extLst>
              <a:ext uri="{FF2B5EF4-FFF2-40B4-BE49-F238E27FC236}">
                <a16:creationId xmlns:a16="http://schemas.microsoft.com/office/drawing/2014/main" id="{7A1A1BC9-59EF-4784-8FCD-83E2DC3F8764}"/>
              </a:ext>
            </a:extLst>
          </p:cNvPr>
          <p:cNvSpPr>
            <a:spLocks noGrp="1"/>
          </p:cNvSpPr>
          <p:nvPr/>
        </p:nvSpPr>
        <p:spPr>
          <a:xfrm>
            <a:off x="990600" y="1304925"/>
            <a:ext cx="10210800" cy="990600"/>
          </a:xfrm>
          <a:prstGeom prst="rect">
            <a:avLst/>
          </a:prstGeom>
          <a:noFill/>
          <a:ln w="0">
            <a:noFill/>
            <a:prstDash val="solid"/>
          </a:ln>
        </p:spPr>
        <p:txBody>
          <a:bodyPr wrap="square" lIns="0" tIns="0" rIns="0" bIns="0" anchor="t">
            <a:noAutofit/>
          </a:bodyPr>
          <a:lstStyle/>
          <a:p>
            <a:pPr algn="ctr">
              <a:lnSpc>
                <a:spcPct val="100000"/>
              </a:lnSpc>
              <a:buNone/>
              <a:defRPr sz="2325" b="1" i="0">
                <a:solidFill>
                  <a:srgbClr val="14364A"/>
                </a:solidFill>
                <a:latin typeface="DejaVu Sans"/>
                <a:ea typeface="DejaVu Sans"/>
                <a:cs typeface="DejaVu Sans"/>
              </a:defRPr>
            </a:pPr>
            <a:r>
              <a:rPr lang="de-DE" sz="2325" b="1" dirty="0">
                <a:solidFill>
                  <a:srgbClr val="14364A"/>
                </a:solidFill>
                <a:latin typeface="DejaVu Sans"/>
              </a:rPr>
              <a:t>Die Gemeinde bewertet Gefahrenstellen, stärkt den Wasserrückhalt und stimmt Maßnahmen für den Ernstfall mit ihren Partnern ab.</a:t>
            </a:r>
            <a:endParaRPr sz="2325" b="1" i="0" dirty="0">
              <a:solidFill>
                <a:srgbClr val="14364A"/>
              </a:solidFill>
              <a:latin typeface="DejaVu Sans"/>
              <a:ea typeface="DejaVu Sans"/>
              <a:cs typeface="DejaVu Sans"/>
            </a:endParaRPr>
          </a:p>
        </p:txBody>
      </p:sp>
      <p:sp>
        <p:nvSpPr>
          <p:cNvPr id="3" name="Rechteck 2">
            <a:extLst>
              <a:ext uri="{FF2B5EF4-FFF2-40B4-BE49-F238E27FC236}">
                <a16:creationId xmlns:a16="http://schemas.microsoft.com/office/drawing/2014/main" id="{9FDD411B-58BC-4243-823F-4F819EAD54F5}"/>
              </a:ext>
            </a:extLst>
          </p:cNvPr>
          <p:cNvSpPr>
            <a:spLocks noGrp="1"/>
          </p:cNvSpPr>
          <p:nvPr/>
        </p:nvSpPr>
        <p:spPr>
          <a:xfrm>
            <a:off x="685800" y="2580264"/>
            <a:ext cx="4762500" cy="19050"/>
          </a:xfrm>
          <a:prstGeom prst="rect">
            <a:avLst/>
          </a:prstGeom>
          <a:solidFill>
            <a:srgbClr val="2E6F8D"/>
          </a:solidFill>
          <a:ln w="0">
            <a:noFill/>
            <a:prstDash val="solid"/>
          </a:ln>
        </p:spPr>
      </p:sp>
      <p:sp>
        <p:nvSpPr>
          <p:cNvPr id="4" name="Rechteck 3">
            <a:extLst>
              <a:ext uri="{FF2B5EF4-FFF2-40B4-BE49-F238E27FC236}">
                <a16:creationId xmlns:a16="http://schemas.microsoft.com/office/drawing/2014/main" id="{F3E5E3E4-C37D-4991-9E99-E7E3506290FA}"/>
              </a:ext>
            </a:extLst>
          </p:cNvPr>
          <p:cNvSpPr>
            <a:spLocks noGrp="1"/>
          </p:cNvSpPr>
          <p:nvPr/>
        </p:nvSpPr>
        <p:spPr>
          <a:xfrm>
            <a:off x="6286499" y="2570739"/>
            <a:ext cx="4762500" cy="19050"/>
          </a:xfrm>
          <a:prstGeom prst="rect">
            <a:avLst/>
          </a:prstGeom>
          <a:solidFill>
            <a:srgbClr val="718D62"/>
          </a:solidFill>
          <a:ln w="0">
            <a:noFill/>
            <a:prstDash val="solid"/>
          </a:ln>
        </p:spPr>
      </p:sp>
      <p:sp>
        <p:nvSpPr>
          <p:cNvPr id="5" name="Rechteck 4">
            <a:extLst>
              <a:ext uri="{FF2B5EF4-FFF2-40B4-BE49-F238E27FC236}">
                <a16:creationId xmlns:a16="http://schemas.microsoft.com/office/drawing/2014/main" id="{2547D771-581C-457F-AA5C-B76EF1D502C1}"/>
              </a:ext>
            </a:extLst>
          </p:cNvPr>
          <p:cNvSpPr>
            <a:spLocks noGrp="1"/>
          </p:cNvSpPr>
          <p:nvPr/>
        </p:nvSpPr>
        <p:spPr>
          <a:xfrm>
            <a:off x="480290" y="2754745"/>
            <a:ext cx="4762500" cy="266700"/>
          </a:xfrm>
          <a:prstGeom prst="rect">
            <a:avLst/>
          </a:prstGeom>
          <a:noFill/>
          <a:ln w="0">
            <a:noFill/>
            <a:prstDash val="solid"/>
          </a:ln>
        </p:spPr>
        <p:txBody>
          <a:bodyPr wrap="square" lIns="0" tIns="0" rIns="0" bIns="0" anchor="t">
            <a:noAutofit/>
          </a:bodyPr>
          <a:lstStyle/>
          <a:p>
            <a:pPr algn="ctr">
              <a:lnSpc>
                <a:spcPct val="108000"/>
              </a:lnSpc>
              <a:buNone/>
              <a:defRPr sz="1275" b="1" i="0">
                <a:solidFill>
                  <a:srgbClr val="2E6F8D"/>
                </a:solidFill>
                <a:latin typeface="DejaVu Sans"/>
                <a:ea typeface="DejaVu Sans"/>
                <a:cs typeface="DejaVu Sans"/>
              </a:defRPr>
            </a:pPr>
            <a:r>
              <a:rPr sz="1275" b="1" i="0" dirty="0">
                <a:solidFill>
                  <a:srgbClr val="2E6F8D"/>
                </a:solidFill>
                <a:latin typeface="DejaVu Sans"/>
                <a:ea typeface="DejaVu Sans"/>
                <a:cs typeface="DejaVu Sans"/>
              </a:rPr>
              <a:t>AUFGABE DER GEMEINDE</a:t>
            </a:r>
          </a:p>
        </p:txBody>
      </p:sp>
      <p:sp>
        <p:nvSpPr>
          <p:cNvPr id="6" name="Rechteck 5">
            <a:extLst>
              <a:ext uri="{FF2B5EF4-FFF2-40B4-BE49-F238E27FC236}">
                <a16:creationId xmlns:a16="http://schemas.microsoft.com/office/drawing/2014/main" id="{2F144766-F842-41C6-9B64-8E29B8938EBA}"/>
              </a:ext>
            </a:extLst>
          </p:cNvPr>
          <p:cNvSpPr>
            <a:spLocks noGrp="1"/>
          </p:cNvSpPr>
          <p:nvPr/>
        </p:nvSpPr>
        <p:spPr>
          <a:xfrm>
            <a:off x="685800" y="3249034"/>
            <a:ext cx="4305300" cy="1200150"/>
          </a:xfrm>
          <a:prstGeom prst="rect">
            <a:avLst/>
          </a:prstGeom>
          <a:noFill/>
          <a:ln w="0">
            <a:noFill/>
            <a:prstDash val="solid"/>
          </a:ln>
        </p:spPr>
        <p:txBody>
          <a:bodyPr wrap="square" lIns="0" tIns="0" rIns="0" bIns="0" anchor="t">
            <a:noAutofit/>
          </a:bodyPr>
          <a:lstStyle/>
          <a:p>
            <a:pPr marL="285750" lvl="0" indent="-285750">
              <a:lnSpc>
                <a:spcPct val="123000"/>
              </a:lnSpc>
              <a:buFont typeface="Arial" panose="020B0604020202020204" pitchFamily="34" charset="0"/>
              <a:buChar char="•"/>
              <a:defRPr sz="1725" b="1" i="0">
                <a:solidFill>
                  <a:srgbClr val="162A34"/>
                </a:solidFill>
                <a:latin typeface="DejaVu Sans"/>
                <a:ea typeface="DejaVu Sans"/>
                <a:cs typeface="DejaVu Sans"/>
              </a:defRPr>
            </a:pPr>
            <a:r>
              <a:rPr lang="de-DE" sz="1725" b="1" dirty="0">
                <a:solidFill>
                  <a:srgbClr val="162A34"/>
                </a:solidFill>
                <a:latin typeface="DejaVu Sans"/>
              </a:rPr>
              <a:t>Gefahrenstellen bewerten</a:t>
            </a:r>
          </a:p>
          <a:p>
            <a:pPr marL="285750" lvl="0" indent="-285750">
              <a:lnSpc>
                <a:spcPct val="123000"/>
              </a:lnSpc>
              <a:buFont typeface="Arial" panose="020B0604020202020204" pitchFamily="34" charset="0"/>
              <a:buChar char="•"/>
              <a:defRPr sz="1725" b="1" i="0">
                <a:solidFill>
                  <a:srgbClr val="162A34"/>
                </a:solidFill>
                <a:latin typeface="DejaVu Sans"/>
                <a:ea typeface="DejaVu Sans"/>
                <a:cs typeface="DejaVu Sans"/>
              </a:defRPr>
            </a:pPr>
            <a:r>
              <a:rPr lang="de-DE" sz="1725" b="1" dirty="0">
                <a:solidFill>
                  <a:srgbClr val="162A34"/>
                </a:solidFill>
                <a:latin typeface="DejaVu Sans"/>
              </a:rPr>
              <a:t>Wasser in der Fläche zurückhalten</a:t>
            </a:r>
          </a:p>
          <a:p>
            <a:pPr marL="285750" lvl="0" indent="-285750">
              <a:lnSpc>
                <a:spcPct val="123000"/>
              </a:lnSpc>
              <a:buFont typeface="Arial" panose="020B0604020202020204" pitchFamily="34" charset="0"/>
              <a:buChar char="•"/>
              <a:defRPr sz="1725" b="1" i="0">
                <a:solidFill>
                  <a:srgbClr val="162A34"/>
                </a:solidFill>
                <a:latin typeface="DejaVu Sans"/>
                <a:ea typeface="DejaVu Sans"/>
                <a:cs typeface="DejaVu Sans"/>
              </a:defRPr>
            </a:pPr>
            <a:r>
              <a:rPr lang="de-DE" sz="1725" b="1" dirty="0">
                <a:solidFill>
                  <a:srgbClr val="162A34"/>
                </a:solidFill>
                <a:latin typeface="DejaVu Sans"/>
              </a:rPr>
              <a:t>Planung, Prävention und Gefahrenabwehr koordinieren</a:t>
            </a:r>
          </a:p>
        </p:txBody>
      </p:sp>
      <p:sp>
        <p:nvSpPr>
          <p:cNvPr id="7" name="Rechteck 6">
            <a:extLst>
              <a:ext uri="{FF2B5EF4-FFF2-40B4-BE49-F238E27FC236}">
                <a16:creationId xmlns:a16="http://schemas.microsoft.com/office/drawing/2014/main" id="{69702122-6306-4651-8407-50EE97DD9E1C}"/>
              </a:ext>
            </a:extLst>
          </p:cNvPr>
          <p:cNvSpPr>
            <a:spLocks noGrp="1"/>
          </p:cNvSpPr>
          <p:nvPr/>
        </p:nvSpPr>
        <p:spPr>
          <a:xfrm>
            <a:off x="6194137" y="2754745"/>
            <a:ext cx="4762500" cy="266700"/>
          </a:xfrm>
          <a:prstGeom prst="rect">
            <a:avLst/>
          </a:prstGeom>
          <a:noFill/>
          <a:ln w="0">
            <a:noFill/>
            <a:prstDash val="solid"/>
          </a:ln>
        </p:spPr>
        <p:txBody>
          <a:bodyPr wrap="square" lIns="0" tIns="0" rIns="0" bIns="0" anchor="t">
            <a:noAutofit/>
          </a:bodyPr>
          <a:lstStyle/>
          <a:p>
            <a:pPr algn="ctr">
              <a:lnSpc>
                <a:spcPct val="108000"/>
              </a:lnSpc>
              <a:buNone/>
              <a:defRPr sz="1275" b="1" i="0">
                <a:solidFill>
                  <a:srgbClr val="718D62"/>
                </a:solidFill>
                <a:latin typeface="DejaVu Sans"/>
                <a:ea typeface="DejaVu Sans"/>
                <a:cs typeface="DejaVu Sans"/>
              </a:defRPr>
            </a:pPr>
            <a:r>
              <a:rPr sz="1275" b="1" i="0" dirty="0">
                <a:solidFill>
                  <a:srgbClr val="718D62"/>
                </a:solidFill>
                <a:latin typeface="DejaVu Sans"/>
                <a:ea typeface="DejaVu Sans"/>
                <a:cs typeface="DejaVu Sans"/>
              </a:rPr>
              <a:t>EIGENVORSORGE AM GEBÄUDE</a:t>
            </a:r>
          </a:p>
        </p:txBody>
      </p:sp>
      <p:sp>
        <p:nvSpPr>
          <p:cNvPr id="8" name="Rechteck 7">
            <a:extLst>
              <a:ext uri="{FF2B5EF4-FFF2-40B4-BE49-F238E27FC236}">
                <a16:creationId xmlns:a16="http://schemas.microsoft.com/office/drawing/2014/main" id="{7CDE86E4-6B04-4E33-97EE-37861C2B7C28}"/>
              </a:ext>
            </a:extLst>
          </p:cNvPr>
          <p:cNvSpPr>
            <a:spLocks noGrp="1"/>
          </p:cNvSpPr>
          <p:nvPr/>
        </p:nvSpPr>
        <p:spPr>
          <a:xfrm>
            <a:off x="6286499" y="3400425"/>
            <a:ext cx="5332845" cy="1200150"/>
          </a:xfrm>
          <a:prstGeom prst="rect">
            <a:avLst/>
          </a:prstGeom>
          <a:noFill/>
          <a:ln w="0">
            <a:noFill/>
            <a:prstDash val="solid"/>
          </a:ln>
        </p:spPr>
        <p:txBody>
          <a:bodyPr wrap="square" lIns="0" tIns="0" rIns="0" bIns="0" anchor="t">
            <a:noAutofit/>
          </a:bodyPr>
          <a:lstStyle/>
          <a:p>
            <a:pPr marL="285750" lvl="0" indent="-285750">
              <a:buFont typeface="Arial" panose="020B0604020202020204" pitchFamily="34" charset="0"/>
              <a:buChar char="•"/>
            </a:pPr>
            <a:r>
              <a:rPr lang="de-DE" sz="1725" b="1" dirty="0">
                <a:solidFill>
                  <a:srgbClr val="162A34"/>
                </a:solidFill>
                <a:latin typeface="DejaVu Sans"/>
              </a:rPr>
              <a:t>Rückstauschutz prüfen lassen</a:t>
            </a:r>
          </a:p>
          <a:p>
            <a:pPr marL="285750" lvl="0" indent="-285750">
              <a:buFont typeface="Arial" panose="020B0604020202020204" pitchFamily="34" charset="0"/>
              <a:buChar char="•"/>
            </a:pPr>
            <a:r>
              <a:rPr lang="de-DE" sz="1725" b="1" dirty="0">
                <a:solidFill>
                  <a:srgbClr val="162A34"/>
                </a:solidFill>
                <a:latin typeface="DejaVu Sans"/>
              </a:rPr>
              <a:t>Gebäudeöffnungen sichern</a:t>
            </a:r>
          </a:p>
          <a:p>
            <a:pPr marL="285750" lvl="0" indent="-285750">
              <a:buFont typeface="Arial" panose="020B0604020202020204" pitchFamily="34" charset="0"/>
              <a:buChar char="•"/>
            </a:pPr>
            <a:r>
              <a:rPr lang="de-DE" sz="1725" b="1" dirty="0">
                <a:solidFill>
                  <a:srgbClr val="162A34"/>
                </a:solidFill>
                <a:latin typeface="DejaVu Sans"/>
              </a:rPr>
              <a:t>Abläufe und Rinnen freihalten</a:t>
            </a:r>
          </a:p>
          <a:p>
            <a:pPr marL="285750" lvl="0" indent="-285750">
              <a:buFont typeface="Arial" panose="020B0604020202020204" pitchFamily="34" charset="0"/>
              <a:buChar char="•"/>
            </a:pPr>
            <a:r>
              <a:rPr lang="de-DE" sz="1725" b="1" dirty="0">
                <a:solidFill>
                  <a:srgbClr val="162A34"/>
                </a:solidFill>
                <a:latin typeface="DejaVu Sans"/>
              </a:rPr>
              <a:t>Warn-Apps nutzen, Versicherungsschutz prüfen</a:t>
            </a:r>
          </a:p>
        </p:txBody>
      </p:sp>
      <p:sp>
        <p:nvSpPr>
          <p:cNvPr id="9" name="Rechteck 8">
            <a:extLst>
              <a:ext uri="{FF2B5EF4-FFF2-40B4-BE49-F238E27FC236}">
                <a16:creationId xmlns:a16="http://schemas.microsoft.com/office/drawing/2014/main" id="{59A456C1-C963-434E-BCBC-1167FFF66355}"/>
              </a:ext>
            </a:extLst>
          </p:cNvPr>
          <p:cNvSpPr>
            <a:spLocks noGrp="1"/>
          </p:cNvSpPr>
          <p:nvPr/>
        </p:nvSpPr>
        <p:spPr>
          <a:xfrm>
            <a:off x="0" y="5391150"/>
            <a:ext cx="12192000" cy="1466850"/>
          </a:xfrm>
          <a:prstGeom prst="rect">
            <a:avLst/>
          </a:prstGeom>
          <a:solidFill>
            <a:srgbClr val="0C2737"/>
          </a:solidFill>
          <a:ln w="0">
            <a:noFill/>
            <a:prstDash val="solid"/>
          </a:ln>
        </p:spPr>
      </p:sp>
      <p:sp>
        <p:nvSpPr>
          <p:cNvPr id="10" name="Rechteck 9">
            <a:extLst>
              <a:ext uri="{FF2B5EF4-FFF2-40B4-BE49-F238E27FC236}">
                <a16:creationId xmlns:a16="http://schemas.microsoft.com/office/drawing/2014/main" id="{9863FA4F-C6C5-4454-89D9-DB2CCB032A62}"/>
              </a:ext>
            </a:extLst>
          </p:cNvPr>
          <p:cNvSpPr>
            <a:spLocks noGrp="1"/>
          </p:cNvSpPr>
          <p:nvPr/>
        </p:nvSpPr>
        <p:spPr>
          <a:xfrm>
            <a:off x="685800" y="5629275"/>
            <a:ext cx="10820400" cy="342900"/>
          </a:xfrm>
          <a:prstGeom prst="rect">
            <a:avLst/>
          </a:prstGeom>
          <a:noFill/>
          <a:ln w="0">
            <a:noFill/>
            <a:prstDash val="solid"/>
          </a:ln>
        </p:spPr>
        <p:txBody>
          <a:bodyPr wrap="square" lIns="0" tIns="0" rIns="0" bIns="0" anchor="t">
            <a:noAutofit/>
          </a:bodyPr>
          <a:lstStyle/>
          <a:p>
            <a:pPr algn="ctr">
              <a:lnSpc>
                <a:spcPct val="108000"/>
              </a:lnSpc>
              <a:buNone/>
              <a:defRPr sz="1875" b="0" i="0">
                <a:solidFill>
                  <a:srgbClr val="CFE1E7"/>
                </a:solidFill>
                <a:latin typeface="DejaVu Sans"/>
                <a:ea typeface="DejaVu Sans"/>
                <a:cs typeface="DejaVu Sans"/>
              </a:defRPr>
            </a:pPr>
            <a:r>
              <a:rPr sz="1875" b="0" i="0">
                <a:solidFill>
                  <a:srgbClr val="CFE1E7"/>
                </a:solidFill>
                <a:latin typeface="DejaVu Sans"/>
                <a:ea typeface="DejaVu Sans"/>
                <a:cs typeface="DejaVu Sans"/>
              </a:rPr>
              <a:t>Starkregen lässt sich nicht verhindern.</a:t>
            </a:r>
          </a:p>
        </p:txBody>
      </p:sp>
      <p:sp>
        <p:nvSpPr>
          <p:cNvPr id="11" name="Rechteck 10">
            <a:extLst>
              <a:ext uri="{FF2B5EF4-FFF2-40B4-BE49-F238E27FC236}">
                <a16:creationId xmlns:a16="http://schemas.microsoft.com/office/drawing/2014/main" id="{9C34F7E9-23FC-4EAE-9179-03EEBE0B87E4}"/>
              </a:ext>
            </a:extLst>
          </p:cNvPr>
          <p:cNvSpPr>
            <a:spLocks noGrp="1"/>
          </p:cNvSpPr>
          <p:nvPr/>
        </p:nvSpPr>
        <p:spPr>
          <a:xfrm>
            <a:off x="685800" y="6038850"/>
            <a:ext cx="10820400" cy="400050"/>
          </a:xfrm>
          <a:prstGeom prst="rect">
            <a:avLst/>
          </a:prstGeom>
          <a:noFill/>
          <a:ln w="0">
            <a:noFill/>
            <a:prstDash val="solid"/>
          </a:ln>
        </p:spPr>
        <p:txBody>
          <a:bodyPr wrap="square" lIns="0" tIns="0" rIns="0" bIns="0" anchor="t">
            <a:noAutofit/>
          </a:bodyPr>
          <a:lstStyle/>
          <a:p>
            <a:pPr algn="ctr">
              <a:lnSpc>
                <a:spcPct val="108000"/>
              </a:lnSpc>
              <a:buNone/>
              <a:defRPr sz="2250" b="1" i="0">
                <a:solidFill>
                  <a:srgbClr val="FFFFFF"/>
                </a:solidFill>
                <a:latin typeface="DejaVu Sans"/>
                <a:ea typeface="DejaVu Sans"/>
                <a:cs typeface="DejaVu Sans"/>
              </a:defRPr>
            </a:pPr>
            <a:r>
              <a:rPr sz="2250" b="1" i="0">
                <a:solidFill>
                  <a:srgbClr val="FFFFFF"/>
                </a:solidFill>
                <a:latin typeface="DejaVu Sans"/>
                <a:ea typeface="DejaVu Sans"/>
                <a:cs typeface="DejaVu Sans"/>
              </a:rPr>
              <a:t>Gute Vorsorge begrenzt Schäden und verkürzt Reaktionszeiten.</a:t>
            </a:r>
          </a:p>
        </p:txBody>
      </p:sp>
      <p:sp>
        <p:nvSpPr>
          <p:cNvPr id="12" name="Rechteck 11">
            <a:extLst>
              <a:ext uri="{FF2B5EF4-FFF2-40B4-BE49-F238E27FC236}">
                <a16:creationId xmlns:a16="http://schemas.microsoft.com/office/drawing/2014/main" id="{4F5B999A-7C0E-4095-8C7A-78877F92E78F}"/>
              </a:ext>
            </a:extLst>
          </p:cNvPr>
          <p:cNvSpPr>
            <a:spLocks noGrp="1"/>
          </p:cNvSpPr>
          <p:nvPr/>
        </p:nvSpPr>
        <p:spPr>
          <a:xfrm>
            <a:off x="11049000" y="6572250"/>
            <a:ext cx="457200" cy="171450"/>
          </a:xfrm>
          <a:prstGeom prst="rect">
            <a:avLst/>
          </a:prstGeom>
          <a:noFill/>
          <a:ln w="0">
            <a:noFill/>
            <a:prstDash val="solid"/>
          </a:ln>
        </p:spPr>
        <p:txBody>
          <a:bodyPr wrap="square" lIns="0" tIns="0" rIns="0" bIns="0" anchor="t">
            <a:noAutofit/>
          </a:bodyPr>
          <a:lstStyle/>
          <a:p>
            <a:pPr algn="r">
              <a:lnSpc>
                <a:spcPct val="108000"/>
              </a:lnSpc>
              <a:buNone/>
              <a:defRPr sz="900" b="1" i="0">
                <a:solidFill>
                  <a:srgbClr val="C9D9DF"/>
                </a:solidFill>
                <a:latin typeface="DejaVu Sans"/>
                <a:ea typeface="DejaVu Sans"/>
                <a:cs typeface="DejaVu Sans"/>
              </a:defRPr>
            </a:pPr>
            <a:r>
              <a:rPr sz="900" b="1" i="0">
                <a:solidFill>
                  <a:srgbClr val="C9D9DF"/>
                </a:solidFill>
                <a:latin typeface="DejaVu Sans"/>
                <a:ea typeface="DejaVu Sans"/>
                <a:cs typeface="DejaVu Sans"/>
              </a:rPr>
              <a:t>14</a:t>
            </a:r>
          </a:p>
        </p:txBody>
      </p:sp>
    </p:spTree>
    <p:extLst>
      <p:ext uri="{BB962C8B-B14F-4D97-AF65-F5344CB8AC3E}">
        <p14:creationId xmlns:p14="http://schemas.microsoft.com/office/powerpoint/2010/main" val="96674481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1784</Words>
  <Application>Microsoft Office PowerPoint</Application>
  <DocSecurity>0</DocSecurity>
  <PresentationFormat>Breitbild</PresentationFormat>
  <Paragraphs>224</Paragraphs>
  <Slides>16</Slides>
  <Notes>16</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16</vt:i4>
      </vt:variant>
    </vt:vector>
  </HeadingPairs>
  <TitlesOfParts>
    <vt:vector size="20" baseType="lpstr">
      <vt:lpstr>Arial</vt:lpstr>
      <vt:lpstr>Calibri</vt:lpstr>
      <vt:lpstr>DejaVu Sans</vt:lpstr>
      <vt:lpstr>ChatGPT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Alex Smetana</cp:lastModifiedBy>
  <cp:revision>2</cp:revision>
  <dcterms:created xsi:type="dcterms:W3CDTF">2026-09-15T07:32:06Z</dcterms:created>
  <dcterms:modified xsi:type="dcterms:W3CDTF">2026-09-15T09:01:08Z</dcterms:modified>
</cp:coreProperties>
</file>